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20"/>
  </p:notesMasterIdLst>
  <p:sldIdLst>
    <p:sldId id="2329" r:id="rId2"/>
    <p:sldId id="4036" r:id="rId3"/>
    <p:sldId id="4055" r:id="rId4"/>
    <p:sldId id="4056" r:id="rId5"/>
    <p:sldId id="4057" r:id="rId6"/>
    <p:sldId id="4060" r:id="rId7"/>
    <p:sldId id="4067" r:id="rId8"/>
    <p:sldId id="637" r:id="rId9"/>
    <p:sldId id="644" r:id="rId10"/>
    <p:sldId id="645" r:id="rId11"/>
    <p:sldId id="646" r:id="rId12"/>
    <p:sldId id="647" r:id="rId13"/>
    <p:sldId id="409" r:id="rId14"/>
    <p:sldId id="4058" r:id="rId15"/>
    <p:sldId id="4059" r:id="rId16"/>
    <p:sldId id="4061" r:id="rId17"/>
    <p:sldId id="4064" r:id="rId18"/>
    <p:sldId id="4068" r:id="rId19"/>
  </p:sldIdLst>
  <p:sldSz cx="12192000" cy="6858000"/>
  <p:notesSz cx="6858000" cy="9144000"/>
  <p:embeddedFontLst>
    <p:embeddedFont>
      <p:font typeface="Spoqa Han Sans Neo" panose="020B0600000101010101" charset="-127"/>
      <p:regular r:id="rId21"/>
    </p:embeddedFont>
    <p:embeddedFont>
      <p:font typeface="배달의민족 주아" panose="020B0600000101010101" charset="-127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Noto Sans KR Medium" panose="020B0600000000000000" pitchFamily="34" charset="-127"/>
      <p:regular r:id="rId27"/>
    </p:embeddedFont>
    <p:embeddedFont>
      <p:font typeface="Pretendard" panose="02000503000000020004" pitchFamily="50" charset="-127"/>
      <p:regular r:id="rId28"/>
      <p:bold r:id="rId29"/>
    </p:embeddedFont>
    <p:embeddedFont>
      <p:font typeface="Pretendard ExtraBold" panose="02000903000000020004" pitchFamily="50" charset="-127"/>
      <p:bold r:id="rId30"/>
    </p:embeddedFont>
    <p:embeddedFont>
      <p:font typeface="Pretendard Medium" panose="02000603000000020004" pitchFamily="50" charset="-127"/>
      <p:regular r:id="rId31"/>
    </p:embeddedFont>
    <p:embeddedFont>
      <p:font typeface="Pretendard SemiBold" panose="02000703000000020004" pitchFamily="50" charset="-127"/>
      <p:regular r:id="rId32"/>
      <p:bold r:id="rId33"/>
    </p:embeddedFont>
    <p:embeddedFont>
      <p:font typeface="Roboto" panose="02000000000000000000" pitchFamily="2" charset="0"/>
      <p:regular r:id="rId34"/>
      <p:bold r:id="rId35"/>
      <p:italic r:id="rId36"/>
      <p:boldItalic r:id="rId37"/>
    </p:embeddedFont>
    <p:embeddedFont>
      <p:font typeface="Roboto Black" panose="02000000000000000000" pitchFamily="2" charset="0"/>
      <p:bold r:id="rId38"/>
      <p:boldItalic r:id="rId39"/>
    </p:embeddedFont>
    <p:embeddedFont>
      <p:font typeface="Roboto Light" panose="02000000000000000000" pitchFamily="2" charset="0"/>
      <p:regular r:id="rId40"/>
      <p:italic r:id="rId41"/>
    </p:embeddedFont>
    <p:embeddedFont>
      <p:font typeface="Roboto Medium" panose="02000000000000000000" pitchFamily="2" charset="0"/>
      <p:regular r:id="rId42"/>
      <p:italic r:id="rId43"/>
    </p:embeddedFont>
    <p:embeddedFont>
      <p:font typeface="맑은 고딕" panose="020B0503020000020004" pitchFamily="50" charset="-127"/>
      <p:regular r:id="rId44"/>
      <p:bold r:id="rId45"/>
    </p:embeddedFont>
    <p:embeddedFont>
      <p:font typeface="한컴 말랑말랑 Regular" panose="020F0303000000000000" pitchFamily="34" charset="-127"/>
      <p:regular r:id="rId4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34156E6D-9CBB-4140-A2C0-78453328FFC0}">
          <p14:sldIdLst>
            <p14:sldId id="2329"/>
          </p14:sldIdLst>
        </p14:section>
        <p14:section name="데이터셋 구축" id="{37CB54FA-8EF2-4692-BCB0-5FA8E6D0C1DF}">
          <p14:sldIdLst>
            <p14:sldId id="4036"/>
            <p14:sldId id="4055"/>
            <p14:sldId id="4056"/>
            <p14:sldId id="4057"/>
            <p14:sldId id="4060"/>
          </p14:sldIdLst>
        </p14:section>
        <p14:section name="추락 검출 알고리즘" id="{626B8BFA-686E-4340-9AF3-72A13091C5E0}">
          <p14:sldIdLst>
            <p14:sldId id="4067"/>
          </p14:sldIdLst>
        </p14:section>
        <p14:section name="실제사례" id="{3B74B628-4500-4109-8B15-E3FD8A8E5AAE}">
          <p14:sldIdLst>
            <p14:sldId id="637"/>
            <p14:sldId id="644"/>
            <p14:sldId id="645"/>
            <p14:sldId id="646"/>
            <p14:sldId id="647"/>
            <p14:sldId id="409"/>
            <p14:sldId id="4058"/>
            <p14:sldId id="4059"/>
            <p14:sldId id="4061"/>
            <p14:sldId id="4064"/>
            <p14:sldId id="406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C0D60C"/>
    <a:srgbClr val="448AD7"/>
    <a:srgbClr val="FF5050"/>
    <a:srgbClr val="FFDDDD"/>
    <a:srgbClr val="FFCCCC"/>
    <a:srgbClr val="003373"/>
    <a:srgbClr val="0000FF"/>
    <a:srgbClr val="000066"/>
    <a:srgbClr val="1E0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07" autoAdjust="0"/>
    <p:restoredTop sz="90000" autoAdjust="0"/>
  </p:normalViewPr>
  <p:slideViewPr>
    <p:cSldViewPr snapToGrid="0">
      <p:cViewPr varScale="1">
        <p:scale>
          <a:sx n="103" d="100"/>
          <a:sy n="103" d="100"/>
        </p:scale>
        <p:origin x="678" y="102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font" Target="fonts/font19.fntdata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font" Target="fonts/font22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9.fntdata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font" Target="fonts/font20.fntdata"/><Relationship Id="rId45" Type="http://schemas.openxmlformats.org/officeDocument/2006/relationships/font" Target="fonts/font2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4" Type="http://schemas.openxmlformats.org/officeDocument/2006/relationships/font" Target="fonts/font2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43" Type="http://schemas.openxmlformats.org/officeDocument/2006/relationships/font" Target="fonts/font23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Relationship Id="rId46" Type="http://schemas.openxmlformats.org/officeDocument/2006/relationships/font" Target="fonts/font26.fntdata"/><Relationship Id="rId20" Type="http://schemas.openxmlformats.org/officeDocument/2006/relationships/notesMaster" Target="notesMasters/notesMaster1.xml"/><Relationship Id="rId41" Type="http://schemas.openxmlformats.org/officeDocument/2006/relationships/font" Target="fonts/font2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dsvgen\240320_&#50864;&#49457;&#51333;&#54633;&#44288;&#47532;(T3)_DSV.csv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E:\dsvgen\240320_&#50864;&#49457;&#51333;&#54633;&#44288;&#47532;(T3)_DSV.csv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E:\dsvgen\240417_&#50500;&#51236;&#47532;&#50500;(T1)_DSV.csv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E:\data\240906_&#53216;&#47532;&#53440;&#54620;&#49688;(1)_DSV.csv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r>
              <a:rPr lang="ko-KR"/>
              <a:t>우성종합관리</a:t>
            </a:r>
            <a:r>
              <a:rPr lang="en-US"/>
              <a:t>(Ver=230619_C3BLE_1.2.1)</a:t>
            </a:r>
            <a:endParaRPr lang="ko-K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'240320_우성종합관리(T3)_DSV'!$G$1</c:f>
              <c:strCache>
                <c:ptCount val="1"/>
                <c:pt idx="0">
                  <c:v>lpf_acc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'240320_우성종합관리(T3)_DSV'!$G$8331:$G$8399</c:f>
              <c:numCache>
                <c:formatCode>General</c:formatCode>
                <c:ptCount val="69"/>
                <c:pt idx="0">
                  <c:v>96</c:v>
                </c:pt>
                <c:pt idx="1">
                  <c:v>98</c:v>
                </c:pt>
                <c:pt idx="2">
                  <c:v>101</c:v>
                </c:pt>
                <c:pt idx="3">
                  <c:v>103</c:v>
                </c:pt>
                <c:pt idx="4">
                  <c:v>104</c:v>
                </c:pt>
                <c:pt idx="5">
                  <c:v>106</c:v>
                </c:pt>
                <c:pt idx="6">
                  <c:v>109</c:v>
                </c:pt>
                <c:pt idx="7">
                  <c:v>114</c:v>
                </c:pt>
                <c:pt idx="8">
                  <c:v>118</c:v>
                </c:pt>
                <c:pt idx="9">
                  <c:v>120</c:v>
                </c:pt>
                <c:pt idx="10">
                  <c:v>122</c:v>
                </c:pt>
                <c:pt idx="11">
                  <c:v>126</c:v>
                </c:pt>
                <c:pt idx="12">
                  <c:v>127</c:v>
                </c:pt>
                <c:pt idx="13">
                  <c:v>126</c:v>
                </c:pt>
                <c:pt idx="14">
                  <c:v>123</c:v>
                </c:pt>
                <c:pt idx="15">
                  <c:v>119</c:v>
                </c:pt>
                <c:pt idx="16">
                  <c:v>115</c:v>
                </c:pt>
                <c:pt idx="17">
                  <c:v>114</c:v>
                </c:pt>
                <c:pt idx="18">
                  <c:v>111</c:v>
                </c:pt>
                <c:pt idx="19">
                  <c:v>103</c:v>
                </c:pt>
                <c:pt idx="20">
                  <c:v>96</c:v>
                </c:pt>
                <c:pt idx="21">
                  <c:v>88</c:v>
                </c:pt>
                <c:pt idx="22">
                  <c:v>76</c:v>
                </c:pt>
                <c:pt idx="23">
                  <c:v>62</c:v>
                </c:pt>
                <c:pt idx="24">
                  <c:v>48</c:v>
                </c:pt>
                <c:pt idx="25">
                  <c:v>36</c:v>
                </c:pt>
                <c:pt idx="26">
                  <c:v>27</c:v>
                </c:pt>
                <c:pt idx="27">
                  <c:v>21</c:v>
                </c:pt>
                <c:pt idx="28">
                  <c:v>18</c:v>
                </c:pt>
                <c:pt idx="29">
                  <c:v>17</c:v>
                </c:pt>
                <c:pt idx="30">
                  <c:v>19</c:v>
                </c:pt>
                <c:pt idx="31">
                  <c:v>23</c:v>
                </c:pt>
                <c:pt idx="32">
                  <c:v>26</c:v>
                </c:pt>
                <c:pt idx="33">
                  <c:v>28</c:v>
                </c:pt>
                <c:pt idx="34">
                  <c:v>31</c:v>
                </c:pt>
                <c:pt idx="35">
                  <c:v>37</c:v>
                </c:pt>
                <c:pt idx="36">
                  <c:v>40</c:v>
                </c:pt>
                <c:pt idx="37">
                  <c:v>40</c:v>
                </c:pt>
                <c:pt idx="38">
                  <c:v>44</c:v>
                </c:pt>
                <c:pt idx="39">
                  <c:v>56</c:v>
                </c:pt>
                <c:pt idx="40">
                  <c:v>68</c:v>
                </c:pt>
                <c:pt idx="41">
                  <c:v>77</c:v>
                </c:pt>
                <c:pt idx="42">
                  <c:v>85</c:v>
                </c:pt>
                <c:pt idx="43">
                  <c:v>164</c:v>
                </c:pt>
                <c:pt idx="44">
                  <c:v>233</c:v>
                </c:pt>
                <c:pt idx="45">
                  <c:v>195</c:v>
                </c:pt>
                <c:pt idx="46">
                  <c:v>176</c:v>
                </c:pt>
                <c:pt idx="47">
                  <c:v>99</c:v>
                </c:pt>
                <c:pt idx="48">
                  <c:v>108</c:v>
                </c:pt>
                <c:pt idx="49">
                  <c:v>129</c:v>
                </c:pt>
                <c:pt idx="50">
                  <c:v>142</c:v>
                </c:pt>
                <c:pt idx="51">
                  <c:v>145</c:v>
                </c:pt>
                <c:pt idx="52">
                  <c:v>100</c:v>
                </c:pt>
                <c:pt idx="53">
                  <c:v>71</c:v>
                </c:pt>
                <c:pt idx="54">
                  <c:v>92</c:v>
                </c:pt>
                <c:pt idx="55">
                  <c:v>133</c:v>
                </c:pt>
                <c:pt idx="56">
                  <c:v>110</c:v>
                </c:pt>
                <c:pt idx="57">
                  <c:v>83</c:v>
                </c:pt>
                <c:pt idx="58">
                  <c:v>81</c:v>
                </c:pt>
                <c:pt idx="59">
                  <c:v>53</c:v>
                </c:pt>
                <c:pt idx="60">
                  <c:v>20</c:v>
                </c:pt>
                <c:pt idx="61">
                  <c:v>35</c:v>
                </c:pt>
                <c:pt idx="62">
                  <c:v>49</c:v>
                </c:pt>
                <c:pt idx="63">
                  <c:v>59</c:v>
                </c:pt>
                <c:pt idx="64">
                  <c:v>37</c:v>
                </c:pt>
                <c:pt idx="65">
                  <c:v>29</c:v>
                </c:pt>
                <c:pt idx="66">
                  <c:v>18</c:v>
                </c:pt>
                <c:pt idx="67">
                  <c:v>29</c:v>
                </c:pt>
                <c:pt idx="68">
                  <c:v>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5ED-4E99-9FCA-35BC73791194}"/>
            </c:ext>
          </c:extLst>
        </c:ser>
        <c:ser>
          <c:idx val="1"/>
          <c:order val="1"/>
          <c:tx>
            <c:strRef>
              <c:f>'240320_우성종합관리(T3)_DSV'!$H$1</c:f>
              <c:strCache>
                <c:ptCount val="1"/>
                <c:pt idx="0">
                  <c:v>raw_acc</c:v>
                </c:pt>
              </c:strCache>
            </c:strRef>
          </c:tx>
          <c:spPr>
            <a:ln w="28575" cap="rnd">
              <a:solidFill>
                <a:srgbClr val="FF6600"/>
              </a:solidFill>
              <a:round/>
            </a:ln>
            <a:effectLst/>
          </c:spPr>
          <c:marker>
            <c:symbol val="none"/>
          </c:marker>
          <c:val>
            <c:numRef>
              <c:f>'240320_우성종합관리(T3)_DSV'!$H$8331:$H$8399</c:f>
              <c:numCache>
                <c:formatCode>General</c:formatCode>
                <c:ptCount val="69"/>
                <c:pt idx="0">
                  <c:v>96</c:v>
                </c:pt>
                <c:pt idx="1">
                  <c:v>104</c:v>
                </c:pt>
                <c:pt idx="2">
                  <c:v>105</c:v>
                </c:pt>
                <c:pt idx="3">
                  <c:v>105</c:v>
                </c:pt>
                <c:pt idx="4">
                  <c:v>107</c:v>
                </c:pt>
                <c:pt idx="5">
                  <c:v>108</c:v>
                </c:pt>
                <c:pt idx="6">
                  <c:v>118</c:v>
                </c:pt>
                <c:pt idx="7">
                  <c:v>123</c:v>
                </c:pt>
                <c:pt idx="8">
                  <c:v>123</c:v>
                </c:pt>
                <c:pt idx="9">
                  <c:v>122</c:v>
                </c:pt>
                <c:pt idx="10">
                  <c:v>129</c:v>
                </c:pt>
                <c:pt idx="11">
                  <c:v>130</c:v>
                </c:pt>
                <c:pt idx="12">
                  <c:v>127</c:v>
                </c:pt>
                <c:pt idx="13">
                  <c:v>123</c:v>
                </c:pt>
                <c:pt idx="14">
                  <c:v>118</c:v>
                </c:pt>
                <c:pt idx="15">
                  <c:v>110</c:v>
                </c:pt>
                <c:pt idx="16">
                  <c:v>112</c:v>
                </c:pt>
                <c:pt idx="17">
                  <c:v>114</c:v>
                </c:pt>
                <c:pt idx="18">
                  <c:v>101</c:v>
                </c:pt>
                <c:pt idx="19">
                  <c:v>91</c:v>
                </c:pt>
                <c:pt idx="20">
                  <c:v>86</c:v>
                </c:pt>
                <c:pt idx="21">
                  <c:v>74</c:v>
                </c:pt>
                <c:pt idx="22">
                  <c:v>53</c:v>
                </c:pt>
                <c:pt idx="23">
                  <c:v>40</c:v>
                </c:pt>
                <c:pt idx="24">
                  <c:v>28</c:v>
                </c:pt>
                <c:pt idx="25">
                  <c:v>19</c:v>
                </c:pt>
                <c:pt idx="26">
                  <c:v>18</c:v>
                </c:pt>
                <c:pt idx="27">
                  <c:v>18</c:v>
                </c:pt>
                <c:pt idx="28">
                  <c:v>18</c:v>
                </c:pt>
                <c:pt idx="29">
                  <c:v>20</c:v>
                </c:pt>
                <c:pt idx="30">
                  <c:v>24</c:v>
                </c:pt>
                <c:pt idx="31">
                  <c:v>29</c:v>
                </c:pt>
                <c:pt idx="32">
                  <c:v>30</c:v>
                </c:pt>
                <c:pt idx="33">
                  <c:v>31</c:v>
                </c:pt>
                <c:pt idx="34">
                  <c:v>41</c:v>
                </c:pt>
                <c:pt idx="35">
                  <c:v>47</c:v>
                </c:pt>
                <c:pt idx="36">
                  <c:v>43</c:v>
                </c:pt>
                <c:pt idx="37">
                  <c:v>43</c:v>
                </c:pt>
                <c:pt idx="38">
                  <c:v>64</c:v>
                </c:pt>
                <c:pt idx="39">
                  <c:v>77</c:v>
                </c:pt>
                <c:pt idx="40">
                  <c:v>83</c:v>
                </c:pt>
                <c:pt idx="41">
                  <c:v>90</c:v>
                </c:pt>
                <c:pt idx="42">
                  <c:v>100</c:v>
                </c:pt>
                <c:pt idx="43">
                  <c:v>566</c:v>
                </c:pt>
                <c:pt idx="44">
                  <c:v>408</c:v>
                </c:pt>
                <c:pt idx="45">
                  <c:v>528</c:v>
                </c:pt>
                <c:pt idx="46">
                  <c:v>193</c:v>
                </c:pt>
                <c:pt idx="47">
                  <c:v>155</c:v>
                </c:pt>
                <c:pt idx="48">
                  <c:v>191</c:v>
                </c:pt>
                <c:pt idx="49">
                  <c:v>140</c:v>
                </c:pt>
                <c:pt idx="50">
                  <c:v>206</c:v>
                </c:pt>
                <c:pt idx="51">
                  <c:v>147</c:v>
                </c:pt>
                <c:pt idx="52">
                  <c:v>132</c:v>
                </c:pt>
                <c:pt idx="53">
                  <c:v>56</c:v>
                </c:pt>
                <c:pt idx="54">
                  <c:v>206</c:v>
                </c:pt>
                <c:pt idx="55">
                  <c:v>155</c:v>
                </c:pt>
                <c:pt idx="56">
                  <c:v>91</c:v>
                </c:pt>
                <c:pt idx="57">
                  <c:v>85</c:v>
                </c:pt>
                <c:pt idx="58">
                  <c:v>160</c:v>
                </c:pt>
                <c:pt idx="59">
                  <c:v>201</c:v>
                </c:pt>
                <c:pt idx="60">
                  <c:v>150</c:v>
                </c:pt>
                <c:pt idx="61">
                  <c:v>70</c:v>
                </c:pt>
                <c:pt idx="62">
                  <c:v>124</c:v>
                </c:pt>
                <c:pt idx="63">
                  <c:v>60</c:v>
                </c:pt>
                <c:pt idx="64">
                  <c:v>124</c:v>
                </c:pt>
                <c:pt idx="65">
                  <c:v>58</c:v>
                </c:pt>
                <c:pt idx="66">
                  <c:v>40</c:v>
                </c:pt>
                <c:pt idx="67">
                  <c:v>48</c:v>
                </c:pt>
                <c:pt idx="68">
                  <c:v>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5ED-4E99-9FCA-35BC737911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02689423"/>
        <c:axId val="1902684623"/>
      </c:lineChart>
      <c:catAx>
        <c:axId val="19026894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902684623"/>
        <c:crosses val="autoZero"/>
        <c:auto val="1"/>
        <c:lblAlgn val="ctr"/>
        <c:lblOffset val="100"/>
        <c:noMultiLvlLbl val="0"/>
      </c:catAx>
      <c:valAx>
        <c:axId val="19026846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9026894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배달의민족 주아" panose="02020603020101020101" pitchFamily="18" charset="-127"/>
          <a:ea typeface="배달의민족 주아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r>
              <a:rPr lang="ko-KR"/>
              <a:t>우성종합관리</a:t>
            </a:r>
            <a:r>
              <a:rPr lang="en-US"/>
              <a:t>(Ver=230619_C3BLE_1.2.1)</a:t>
            </a:r>
            <a:endParaRPr lang="ko-K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'240320_우성종합관리(T3)_DSV'!$L$1</c:f>
              <c:strCache>
                <c:ptCount val="1"/>
                <c:pt idx="0">
                  <c:v> roll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'240320_우성종합관리(T3)_DSV'!$L$8331:$L$8399</c:f>
              <c:numCache>
                <c:formatCode>General</c:formatCode>
                <c:ptCount val="69"/>
                <c:pt idx="0">
                  <c:v>-13</c:v>
                </c:pt>
                <c:pt idx="1">
                  <c:v>-13</c:v>
                </c:pt>
                <c:pt idx="2">
                  <c:v>-12</c:v>
                </c:pt>
                <c:pt idx="3">
                  <c:v>-12</c:v>
                </c:pt>
                <c:pt idx="4">
                  <c:v>-11</c:v>
                </c:pt>
                <c:pt idx="5">
                  <c:v>-10</c:v>
                </c:pt>
                <c:pt idx="6">
                  <c:v>-9</c:v>
                </c:pt>
                <c:pt idx="7">
                  <c:v>-9</c:v>
                </c:pt>
                <c:pt idx="8">
                  <c:v>-8</c:v>
                </c:pt>
                <c:pt idx="9">
                  <c:v>-8</c:v>
                </c:pt>
                <c:pt idx="10">
                  <c:v>-7</c:v>
                </c:pt>
                <c:pt idx="11">
                  <c:v>-6</c:v>
                </c:pt>
                <c:pt idx="12">
                  <c:v>-6</c:v>
                </c:pt>
                <c:pt idx="13">
                  <c:v>-5</c:v>
                </c:pt>
                <c:pt idx="14">
                  <c:v>-4</c:v>
                </c:pt>
                <c:pt idx="15">
                  <c:v>-4</c:v>
                </c:pt>
                <c:pt idx="16">
                  <c:v>-3</c:v>
                </c:pt>
                <c:pt idx="17">
                  <c:v>-3</c:v>
                </c:pt>
                <c:pt idx="18">
                  <c:v>-2</c:v>
                </c:pt>
                <c:pt idx="19">
                  <c:v>-2</c:v>
                </c:pt>
                <c:pt idx="20">
                  <c:v>-2</c:v>
                </c:pt>
                <c:pt idx="21">
                  <c:v>-1</c:v>
                </c:pt>
                <c:pt idx="22">
                  <c:v>-1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2</c:v>
                </c:pt>
                <c:pt idx="32">
                  <c:v>2</c:v>
                </c:pt>
                <c:pt idx="33">
                  <c:v>2</c:v>
                </c:pt>
                <c:pt idx="34">
                  <c:v>2</c:v>
                </c:pt>
                <c:pt idx="35">
                  <c:v>2</c:v>
                </c:pt>
                <c:pt idx="36">
                  <c:v>2</c:v>
                </c:pt>
                <c:pt idx="37">
                  <c:v>2</c:v>
                </c:pt>
                <c:pt idx="38">
                  <c:v>1</c:v>
                </c:pt>
                <c:pt idx="39">
                  <c:v>1</c:v>
                </c:pt>
                <c:pt idx="40">
                  <c:v>0</c:v>
                </c:pt>
                <c:pt idx="41">
                  <c:v>0</c:v>
                </c:pt>
                <c:pt idx="42">
                  <c:v>-1</c:v>
                </c:pt>
                <c:pt idx="43">
                  <c:v>-2</c:v>
                </c:pt>
                <c:pt idx="44">
                  <c:v>-2</c:v>
                </c:pt>
                <c:pt idx="45">
                  <c:v>-4</c:v>
                </c:pt>
                <c:pt idx="46">
                  <c:v>-4</c:v>
                </c:pt>
                <c:pt idx="47">
                  <c:v>-3</c:v>
                </c:pt>
                <c:pt idx="48">
                  <c:v>-4</c:v>
                </c:pt>
                <c:pt idx="49">
                  <c:v>-4</c:v>
                </c:pt>
                <c:pt idx="50">
                  <c:v>-3</c:v>
                </c:pt>
                <c:pt idx="51">
                  <c:v>-2</c:v>
                </c:pt>
                <c:pt idx="52">
                  <c:v>0</c:v>
                </c:pt>
                <c:pt idx="53">
                  <c:v>3</c:v>
                </c:pt>
                <c:pt idx="54">
                  <c:v>9</c:v>
                </c:pt>
                <c:pt idx="55">
                  <c:v>15</c:v>
                </c:pt>
                <c:pt idx="56">
                  <c:v>21</c:v>
                </c:pt>
                <c:pt idx="57">
                  <c:v>25</c:v>
                </c:pt>
                <c:pt idx="58">
                  <c:v>29</c:v>
                </c:pt>
                <c:pt idx="59">
                  <c:v>32</c:v>
                </c:pt>
                <c:pt idx="60">
                  <c:v>35</c:v>
                </c:pt>
                <c:pt idx="61">
                  <c:v>37</c:v>
                </c:pt>
                <c:pt idx="62">
                  <c:v>39</c:v>
                </c:pt>
                <c:pt idx="63">
                  <c:v>40</c:v>
                </c:pt>
                <c:pt idx="64">
                  <c:v>42</c:v>
                </c:pt>
                <c:pt idx="65">
                  <c:v>43</c:v>
                </c:pt>
                <c:pt idx="66">
                  <c:v>44</c:v>
                </c:pt>
                <c:pt idx="67">
                  <c:v>46</c:v>
                </c:pt>
                <c:pt idx="68">
                  <c:v>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3AF-4019-A135-B588975DF4C8}"/>
            </c:ext>
          </c:extLst>
        </c:ser>
        <c:ser>
          <c:idx val="1"/>
          <c:order val="1"/>
          <c:tx>
            <c:strRef>
              <c:f>'240320_우성종합관리(T3)_DSV'!$M$1</c:f>
              <c:strCache>
                <c:ptCount val="1"/>
                <c:pt idx="0">
                  <c:v> pitch</c:v>
                </c:pt>
              </c:strCache>
            </c:strRef>
          </c:tx>
          <c:spPr>
            <a:ln w="28575" cap="rnd">
              <a:solidFill>
                <a:srgbClr val="FF6600"/>
              </a:solidFill>
              <a:round/>
            </a:ln>
            <a:effectLst/>
          </c:spPr>
          <c:marker>
            <c:symbol val="none"/>
          </c:marker>
          <c:val>
            <c:numRef>
              <c:f>'240320_우성종합관리(T3)_DSV'!$M$8331:$M$8399</c:f>
              <c:numCache>
                <c:formatCode>General</c:formatCode>
                <c:ptCount val="69"/>
                <c:pt idx="0">
                  <c:v>31</c:v>
                </c:pt>
                <c:pt idx="1">
                  <c:v>31</c:v>
                </c:pt>
                <c:pt idx="2">
                  <c:v>31</c:v>
                </c:pt>
                <c:pt idx="3">
                  <c:v>31</c:v>
                </c:pt>
                <c:pt idx="4">
                  <c:v>31</c:v>
                </c:pt>
                <c:pt idx="5">
                  <c:v>30</c:v>
                </c:pt>
                <c:pt idx="6">
                  <c:v>29</c:v>
                </c:pt>
                <c:pt idx="7">
                  <c:v>29</c:v>
                </c:pt>
                <c:pt idx="8">
                  <c:v>28</c:v>
                </c:pt>
                <c:pt idx="9">
                  <c:v>27</c:v>
                </c:pt>
                <c:pt idx="10">
                  <c:v>27</c:v>
                </c:pt>
                <c:pt idx="11">
                  <c:v>26</c:v>
                </c:pt>
                <c:pt idx="12">
                  <c:v>26</c:v>
                </c:pt>
                <c:pt idx="13">
                  <c:v>26</c:v>
                </c:pt>
                <c:pt idx="14">
                  <c:v>25</c:v>
                </c:pt>
                <c:pt idx="15">
                  <c:v>25</c:v>
                </c:pt>
                <c:pt idx="16">
                  <c:v>24</c:v>
                </c:pt>
                <c:pt idx="17">
                  <c:v>24</c:v>
                </c:pt>
                <c:pt idx="18">
                  <c:v>23</c:v>
                </c:pt>
                <c:pt idx="19">
                  <c:v>22</c:v>
                </c:pt>
                <c:pt idx="20">
                  <c:v>21</c:v>
                </c:pt>
                <c:pt idx="21">
                  <c:v>20</c:v>
                </c:pt>
                <c:pt idx="22">
                  <c:v>19</c:v>
                </c:pt>
                <c:pt idx="23">
                  <c:v>18</c:v>
                </c:pt>
                <c:pt idx="24">
                  <c:v>16</c:v>
                </c:pt>
                <c:pt idx="25">
                  <c:v>15</c:v>
                </c:pt>
                <c:pt idx="26">
                  <c:v>14</c:v>
                </c:pt>
                <c:pt idx="27">
                  <c:v>13</c:v>
                </c:pt>
                <c:pt idx="28">
                  <c:v>12</c:v>
                </c:pt>
                <c:pt idx="29">
                  <c:v>11</c:v>
                </c:pt>
                <c:pt idx="30">
                  <c:v>11</c:v>
                </c:pt>
                <c:pt idx="31">
                  <c:v>10</c:v>
                </c:pt>
                <c:pt idx="32">
                  <c:v>10</c:v>
                </c:pt>
                <c:pt idx="33">
                  <c:v>11</c:v>
                </c:pt>
                <c:pt idx="34">
                  <c:v>11</c:v>
                </c:pt>
                <c:pt idx="35">
                  <c:v>12</c:v>
                </c:pt>
                <c:pt idx="36">
                  <c:v>14</c:v>
                </c:pt>
                <c:pt idx="37">
                  <c:v>15</c:v>
                </c:pt>
                <c:pt idx="38">
                  <c:v>17</c:v>
                </c:pt>
                <c:pt idx="39">
                  <c:v>19</c:v>
                </c:pt>
                <c:pt idx="40">
                  <c:v>21</c:v>
                </c:pt>
                <c:pt idx="41">
                  <c:v>24</c:v>
                </c:pt>
                <c:pt idx="42">
                  <c:v>26</c:v>
                </c:pt>
                <c:pt idx="43">
                  <c:v>28</c:v>
                </c:pt>
                <c:pt idx="44">
                  <c:v>29</c:v>
                </c:pt>
                <c:pt idx="45">
                  <c:v>27</c:v>
                </c:pt>
                <c:pt idx="46">
                  <c:v>26</c:v>
                </c:pt>
                <c:pt idx="47">
                  <c:v>22</c:v>
                </c:pt>
                <c:pt idx="48">
                  <c:v>21</c:v>
                </c:pt>
                <c:pt idx="49">
                  <c:v>23</c:v>
                </c:pt>
                <c:pt idx="50">
                  <c:v>24</c:v>
                </c:pt>
                <c:pt idx="51">
                  <c:v>27</c:v>
                </c:pt>
                <c:pt idx="52">
                  <c:v>30</c:v>
                </c:pt>
                <c:pt idx="53">
                  <c:v>33</c:v>
                </c:pt>
                <c:pt idx="54">
                  <c:v>36</c:v>
                </c:pt>
                <c:pt idx="55">
                  <c:v>37</c:v>
                </c:pt>
                <c:pt idx="56">
                  <c:v>36</c:v>
                </c:pt>
                <c:pt idx="57">
                  <c:v>36</c:v>
                </c:pt>
                <c:pt idx="58">
                  <c:v>35</c:v>
                </c:pt>
                <c:pt idx="59">
                  <c:v>35</c:v>
                </c:pt>
                <c:pt idx="60">
                  <c:v>34</c:v>
                </c:pt>
                <c:pt idx="61">
                  <c:v>33</c:v>
                </c:pt>
                <c:pt idx="62">
                  <c:v>33</c:v>
                </c:pt>
                <c:pt idx="63">
                  <c:v>33</c:v>
                </c:pt>
                <c:pt idx="64">
                  <c:v>34</c:v>
                </c:pt>
                <c:pt idx="65">
                  <c:v>34</c:v>
                </c:pt>
                <c:pt idx="66">
                  <c:v>35</c:v>
                </c:pt>
                <c:pt idx="67">
                  <c:v>36</c:v>
                </c:pt>
                <c:pt idx="68">
                  <c:v>37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3AF-4019-A135-B588975DF4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03665327"/>
        <c:axId val="1903666767"/>
      </c:lineChart>
      <c:catAx>
        <c:axId val="190366532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903666767"/>
        <c:crosses val="autoZero"/>
        <c:auto val="1"/>
        <c:lblAlgn val="ctr"/>
        <c:lblOffset val="100"/>
        <c:noMultiLvlLbl val="0"/>
      </c:catAx>
      <c:valAx>
        <c:axId val="190366676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90366532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배달의민족 주아" panose="02020603020101020101" pitchFamily="18" charset="-127"/>
          <a:ea typeface="배달의민족 주아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r>
              <a:rPr lang="ko-KR"/>
              <a:t>아젤리아 </a:t>
            </a:r>
            <a:r>
              <a:rPr lang="en-US"/>
              <a:t>Ver=230704_C3_1.3.0</a:t>
            </a:r>
            <a:endParaRPr lang="ko-K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'240417_아젤리아(T1)_DSV'!$G$1</c:f>
              <c:strCache>
                <c:ptCount val="1"/>
                <c:pt idx="0">
                  <c:v>lpf_acc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'240417_아젤리아(T1)_DSV'!$G$155611:$G$155670</c:f>
              <c:numCache>
                <c:formatCode>General</c:formatCode>
                <c:ptCount val="60"/>
                <c:pt idx="0">
                  <c:v>64</c:v>
                </c:pt>
                <c:pt idx="1">
                  <c:v>66</c:v>
                </c:pt>
                <c:pt idx="2">
                  <c:v>70</c:v>
                </c:pt>
                <c:pt idx="3">
                  <c:v>75</c:v>
                </c:pt>
                <c:pt idx="4">
                  <c:v>78</c:v>
                </c:pt>
                <c:pt idx="5">
                  <c:v>81</c:v>
                </c:pt>
                <c:pt idx="6">
                  <c:v>87</c:v>
                </c:pt>
                <c:pt idx="7">
                  <c:v>91</c:v>
                </c:pt>
                <c:pt idx="8">
                  <c:v>95</c:v>
                </c:pt>
                <c:pt idx="9">
                  <c:v>99</c:v>
                </c:pt>
                <c:pt idx="10">
                  <c:v>103</c:v>
                </c:pt>
                <c:pt idx="11">
                  <c:v>107</c:v>
                </c:pt>
                <c:pt idx="12">
                  <c:v>108</c:v>
                </c:pt>
                <c:pt idx="13">
                  <c:v>101</c:v>
                </c:pt>
                <c:pt idx="14">
                  <c:v>87</c:v>
                </c:pt>
                <c:pt idx="15">
                  <c:v>68</c:v>
                </c:pt>
                <c:pt idx="16">
                  <c:v>50</c:v>
                </c:pt>
                <c:pt idx="17">
                  <c:v>39</c:v>
                </c:pt>
                <c:pt idx="18">
                  <c:v>36</c:v>
                </c:pt>
                <c:pt idx="19">
                  <c:v>38</c:v>
                </c:pt>
                <c:pt idx="20">
                  <c:v>37</c:v>
                </c:pt>
                <c:pt idx="21">
                  <c:v>34</c:v>
                </c:pt>
                <c:pt idx="22">
                  <c:v>38</c:v>
                </c:pt>
                <c:pt idx="23">
                  <c:v>41</c:v>
                </c:pt>
                <c:pt idx="24">
                  <c:v>35</c:v>
                </c:pt>
                <c:pt idx="25">
                  <c:v>24</c:v>
                </c:pt>
                <c:pt idx="26">
                  <c:v>17</c:v>
                </c:pt>
                <c:pt idx="27">
                  <c:v>22</c:v>
                </c:pt>
                <c:pt idx="28">
                  <c:v>27</c:v>
                </c:pt>
                <c:pt idx="29">
                  <c:v>29</c:v>
                </c:pt>
                <c:pt idx="30">
                  <c:v>29</c:v>
                </c:pt>
                <c:pt idx="31">
                  <c:v>28</c:v>
                </c:pt>
                <c:pt idx="32">
                  <c:v>21</c:v>
                </c:pt>
                <c:pt idx="33">
                  <c:v>128</c:v>
                </c:pt>
                <c:pt idx="34">
                  <c:v>221</c:v>
                </c:pt>
                <c:pt idx="35">
                  <c:v>213</c:v>
                </c:pt>
                <c:pt idx="36">
                  <c:v>244</c:v>
                </c:pt>
                <c:pt idx="37">
                  <c:v>359</c:v>
                </c:pt>
                <c:pt idx="38">
                  <c:v>303</c:v>
                </c:pt>
                <c:pt idx="39">
                  <c:v>280</c:v>
                </c:pt>
                <c:pt idx="40">
                  <c:v>237</c:v>
                </c:pt>
                <c:pt idx="41">
                  <c:v>141</c:v>
                </c:pt>
                <c:pt idx="42">
                  <c:v>118</c:v>
                </c:pt>
                <c:pt idx="43">
                  <c:v>95</c:v>
                </c:pt>
                <c:pt idx="44">
                  <c:v>67</c:v>
                </c:pt>
                <c:pt idx="45">
                  <c:v>50</c:v>
                </c:pt>
                <c:pt idx="46">
                  <c:v>71</c:v>
                </c:pt>
                <c:pt idx="47">
                  <c:v>64</c:v>
                </c:pt>
                <c:pt idx="48">
                  <c:v>84</c:v>
                </c:pt>
                <c:pt idx="49">
                  <c:v>94</c:v>
                </c:pt>
                <c:pt idx="50">
                  <c:v>75</c:v>
                </c:pt>
                <c:pt idx="51">
                  <c:v>77</c:v>
                </c:pt>
                <c:pt idx="52">
                  <c:v>76</c:v>
                </c:pt>
                <c:pt idx="53">
                  <c:v>72</c:v>
                </c:pt>
                <c:pt idx="54">
                  <c:v>83</c:v>
                </c:pt>
                <c:pt idx="55">
                  <c:v>94</c:v>
                </c:pt>
                <c:pt idx="56">
                  <c:v>90</c:v>
                </c:pt>
                <c:pt idx="57">
                  <c:v>87</c:v>
                </c:pt>
                <c:pt idx="58">
                  <c:v>83</c:v>
                </c:pt>
                <c:pt idx="59">
                  <c:v>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B03-4926-B296-53DBB78A0B4F}"/>
            </c:ext>
          </c:extLst>
        </c:ser>
        <c:ser>
          <c:idx val="1"/>
          <c:order val="1"/>
          <c:tx>
            <c:strRef>
              <c:f>'240417_아젤리아(T1)_DSV'!$H$1</c:f>
              <c:strCache>
                <c:ptCount val="1"/>
                <c:pt idx="0">
                  <c:v>raw_acc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val>
            <c:numRef>
              <c:f>'240417_아젤리아(T1)_DSV'!$H$155611:$H$155670</c:f>
              <c:numCache>
                <c:formatCode>General</c:formatCode>
                <c:ptCount val="60"/>
                <c:pt idx="0">
                  <c:v>64</c:v>
                </c:pt>
                <c:pt idx="1">
                  <c:v>71</c:v>
                </c:pt>
                <c:pt idx="2">
                  <c:v>81</c:v>
                </c:pt>
                <c:pt idx="3">
                  <c:v>82</c:v>
                </c:pt>
                <c:pt idx="4">
                  <c:v>81</c:v>
                </c:pt>
                <c:pt idx="5">
                  <c:v>90</c:v>
                </c:pt>
                <c:pt idx="6">
                  <c:v>97</c:v>
                </c:pt>
                <c:pt idx="7">
                  <c:v>96</c:v>
                </c:pt>
                <c:pt idx="8">
                  <c:v>101</c:v>
                </c:pt>
                <c:pt idx="9">
                  <c:v>106</c:v>
                </c:pt>
                <c:pt idx="10">
                  <c:v>110</c:v>
                </c:pt>
                <c:pt idx="11">
                  <c:v>113</c:v>
                </c:pt>
                <c:pt idx="12">
                  <c:v>105</c:v>
                </c:pt>
                <c:pt idx="13">
                  <c:v>84</c:v>
                </c:pt>
                <c:pt idx="14">
                  <c:v>60</c:v>
                </c:pt>
                <c:pt idx="15">
                  <c:v>42</c:v>
                </c:pt>
                <c:pt idx="16">
                  <c:v>38</c:v>
                </c:pt>
                <c:pt idx="17">
                  <c:v>43</c:v>
                </c:pt>
                <c:pt idx="18">
                  <c:v>44</c:v>
                </c:pt>
                <c:pt idx="19">
                  <c:v>42</c:v>
                </c:pt>
                <c:pt idx="20">
                  <c:v>32</c:v>
                </c:pt>
                <c:pt idx="21">
                  <c:v>41</c:v>
                </c:pt>
                <c:pt idx="22">
                  <c:v>53</c:v>
                </c:pt>
                <c:pt idx="23">
                  <c:v>43</c:v>
                </c:pt>
                <c:pt idx="24">
                  <c:v>35</c:v>
                </c:pt>
                <c:pt idx="25">
                  <c:v>23</c:v>
                </c:pt>
                <c:pt idx="26">
                  <c:v>32</c:v>
                </c:pt>
                <c:pt idx="27">
                  <c:v>37</c:v>
                </c:pt>
                <c:pt idx="28">
                  <c:v>35</c:v>
                </c:pt>
                <c:pt idx="29">
                  <c:v>32</c:v>
                </c:pt>
                <c:pt idx="30">
                  <c:v>30</c:v>
                </c:pt>
                <c:pt idx="31">
                  <c:v>23</c:v>
                </c:pt>
                <c:pt idx="32">
                  <c:v>46</c:v>
                </c:pt>
                <c:pt idx="33">
                  <c:v>481</c:v>
                </c:pt>
                <c:pt idx="34">
                  <c:v>212</c:v>
                </c:pt>
                <c:pt idx="35">
                  <c:v>313</c:v>
                </c:pt>
                <c:pt idx="36">
                  <c:v>570</c:v>
                </c:pt>
                <c:pt idx="37">
                  <c:v>603</c:v>
                </c:pt>
                <c:pt idx="38">
                  <c:v>521</c:v>
                </c:pt>
                <c:pt idx="39">
                  <c:v>375</c:v>
                </c:pt>
                <c:pt idx="40">
                  <c:v>86</c:v>
                </c:pt>
                <c:pt idx="41">
                  <c:v>88</c:v>
                </c:pt>
                <c:pt idx="42">
                  <c:v>261</c:v>
                </c:pt>
                <c:pt idx="43">
                  <c:v>319</c:v>
                </c:pt>
                <c:pt idx="44">
                  <c:v>153</c:v>
                </c:pt>
                <c:pt idx="45">
                  <c:v>123</c:v>
                </c:pt>
                <c:pt idx="46">
                  <c:v>74</c:v>
                </c:pt>
                <c:pt idx="47">
                  <c:v>50</c:v>
                </c:pt>
                <c:pt idx="48">
                  <c:v>170</c:v>
                </c:pt>
                <c:pt idx="49">
                  <c:v>67</c:v>
                </c:pt>
                <c:pt idx="50">
                  <c:v>88</c:v>
                </c:pt>
                <c:pt idx="51">
                  <c:v>87</c:v>
                </c:pt>
                <c:pt idx="52">
                  <c:v>63</c:v>
                </c:pt>
                <c:pt idx="53">
                  <c:v>80</c:v>
                </c:pt>
                <c:pt idx="54">
                  <c:v>113</c:v>
                </c:pt>
                <c:pt idx="55">
                  <c:v>97</c:v>
                </c:pt>
                <c:pt idx="56">
                  <c:v>78</c:v>
                </c:pt>
                <c:pt idx="57">
                  <c:v>90</c:v>
                </c:pt>
                <c:pt idx="58">
                  <c:v>71</c:v>
                </c:pt>
                <c:pt idx="59">
                  <c:v>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B03-4926-B296-53DBB78A0B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595114352"/>
        <c:axId val="1595116016"/>
      </c:lineChart>
      <c:catAx>
        <c:axId val="1595114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595116016"/>
        <c:crosses val="autoZero"/>
        <c:auto val="1"/>
        <c:lblAlgn val="ctr"/>
        <c:lblOffset val="100"/>
        <c:noMultiLvlLbl val="0"/>
      </c:catAx>
      <c:valAx>
        <c:axId val="1595116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5951143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배달의민족 주아" panose="02020603020101020101" pitchFamily="18" charset="-127"/>
          <a:ea typeface="배달의민족 주아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r>
              <a:rPr lang="ko-KR"/>
              <a:t>쿠리타한수 </a:t>
            </a:r>
            <a:r>
              <a:rPr lang="en-US"/>
              <a:t>(</a:t>
            </a:r>
            <a:r>
              <a:rPr lang="ko-KR"/>
              <a:t>기흥 </a:t>
            </a:r>
            <a:r>
              <a:rPr lang="en-US"/>
              <a:t>NRD-K </a:t>
            </a:r>
            <a:r>
              <a:rPr lang="ko-KR"/>
              <a:t>초순수</a:t>
            </a:r>
            <a:r>
              <a:rPr lang="en-US"/>
              <a:t>)</a:t>
            </a:r>
            <a:br>
              <a:rPr lang="en-US"/>
            </a:br>
            <a:r>
              <a:rPr lang="en-US"/>
              <a:t>(Ver=230704_C3_1.3.0)</a:t>
            </a:r>
            <a:endParaRPr lang="ko-K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'240906_쿠리타한수(1)_DSV'!$H$1</c:f>
              <c:strCache>
                <c:ptCount val="1"/>
                <c:pt idx="0">
                  <c:v>lpf_acc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'240906_쿠리타한수(1)_DSV'!$H$2:$H$101925</c:f>
              <c:numCache>
                <c:formatCode>General</c:formatCode>
                <c:ptCount val="300"/>
                <c:pt idx="0">
                  <c:v>97</c:v>
                </c:pt>
                <c:pt idx="1">
                  <c:v>96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96</c:v>
                </c:pt>
                <c:pt idx="6">
                  <c:v>94</c:v>
                </c:pt>
                <c:pt idx="7">
                  <c:v>94</c:v>
                </c:pt>
                <c:pt idx="8">
                  <c:v>94</c:v>
                </c:pt>
                <c:pt idx="9">
                  <c:v>94</c:v>
                </c:pt>
                <c:pt idx="10">
                  <c:v>94</c:v>
                </c:pt>
                <c:pt idx="11">
                  <c:v>93</c:v>
                </c:pt>
                <c:pt idx="12">
                  <c:v>94</c:v>
                </c:pt>
                <c:pt idx="13">
                  <c:v>95</c:v>
                </c:pt>
                <c:pt idx="14">
                  <c:v>94</c:v>
                </c:pt>
                <c:pt idx="15">
                  <c:v>95</c:v>
                </c:pt>
                <c:pt idx="16">
                  <c:v>96</c:v>
                </c:pt>
                <c:pt idx="17">
                  <c:v>96</c:v>
                </c:pt>
                <c:pt idx="18">
                  <c:v>94</c:v>
                </c:pt>
                <c:pt idx="19">
                  <c:v>94</c:v>
                </c:pt>
                <c:pt idx="20">
                  <c:v>93</c:v>
                </c:pt>
                <c:pt idx="21">
                  <c:v>93</c:v>
                </c:pt>
                <c:pt idx="22">
                  <c:v>93</c:v>
                </c:pt>
                <c:pt idx="23">
                  <c:v>93</c:v>
                </c:pt>
                <c:pt idx="24">
                  <c:v>93</c:v>
                </c:pt>
                <c:pt idx="25">
                  <c:v>93</c:v>
                </c:pt>
                <c:pt idx="26">
                  <c:v>93</c:v>
                </c:pt>
                <c:pt idx="27">
                  <c:v>94</c:v>
                </c:pt>
                <c:pt idx="28">
                  <c:v>97</c:v>
                </c:pt>
                <c:pt idx="29">
                  <c:v>96</c:v>
                </c:pt>
                <c:pt idx="30">
                  <c:v>95</c:v>
                </c:pt>
                <c:pt idx="31">
                  <c:v>95</c:v>
                </c:pt>
                <c:pt idx="32">
                  <c:v>95</c:v>
                </c:pt>
                <c:pt idx="33">
                  <c:v>95</c:v>
                </c:pt>
                <c:pt idx="34">
                  <c:v>95</c:v>
                </c:pt>
                <c:pt idx="35">
                  <c:v>94</c:v>
                </c:pt>
                <c:pt idx="36">
                  <c:v>94</c:v>
                </c:pt>
                <c:pt idx="37">
                  <c:v>94</c:v>
                </c:pt>
                <c:pt idx="38">
                  <c:v>93</c:v>
                </c:pt>
                <c:pt idx="39">
                  <c:v>92</c:v>
                </c:pt>
                <c:pt idx="40">
                  <c:v>94</c:v>
                </c:pt>
                <c:pt idx="41">
                  <c:v>94</c:v>
                </c:pt>
                <c:pt idx="42">
                  <c:v>94</c:v>
                </c:pt>
                <c:pt idx="43">
                  <c:v>95</c:v>
                </c:pt>
                <c:pt idx="44">
                  <c:v>99</c:v>
                </c:pt>
                <c:pt idx="45">
                  <c:v>100</c:v>
                </c:pt>
                <c:pt idx="46">
                  <c:v>97</c:v>
                </c:pt>
                <c:pt idx="47">
                  <c:v>92</c:v>
                </c:pt>
                <c:pt idx="48">
                  <c:v>90</c:v>
                </c:pt>
                <c:pt idx="49">
                  <c:v>89</c:v>
                </c:pt>
                <c:pt idx="50">
                  <c:v>89</c:v>
                </c:pt>
                <c:pt idx="51">
                  <c:v>90</c:v>
                </c:pt>
                <c:pt idx="52">
                  <c:v>92</c:v>
                </c:pt>
                <c:pt idx="53">
                  <c:v>94</c:v>
                </c:pt>
                <c:pt idx="54">
                  <c:v>95</c:v>
                </c:pt>
                <c:pt idx="55">
                  <c:v>95</c:v>
                </c:pt>
                <c:pt idx="56">
                  <c:v>95</c:v>
                </c:pt>
                <c:pt idx="57">
                  <c:v>97</c:v>
                </c:pt>
                <c:pt idx="58">
                  <c:v>98</c:v>
                </c:pt>
                <c:pt idx="59">
                  <c:v>98</c:v>
                </c:pt>
                <c:pt idx="60">
                  <c:v>100</c:v>
                </c:pt>
                <c:pt idx="61">
                  <c:v>105</c:v>
                </c:pt>
                <c:pt idx="62">
                  <c:v>110</c:v>
                </c:pt>
                <c:pt idx="63">
                  <c:v>110</c:v>
                </c:pt>
                <c:pt idx="64">
                  <c:v>109</c:v>
                </c:pt>
                <c:pt idx="65">
                  <c:v>110</c:v>
                </c:pt>
                <c:pt idx="66">
                  <c:v>109</c:v>
                </c:pt>
                <c:pt idx="67">
                  <c:v>107</c:v>
                </c:pt>
                <c:pt idx="68">
                  <c:v>105</c:v>
                </c:pt>
                <c:pt idx="69">
                  <c:v>102</c:v>
                </c:pt>
                <c:pt idx="70">
                  <c:v>102</c:v>
                </c:pt>
                <c:pt idx="71">
                  <c:v>100</c:v>
                </c:pt>
                <c:pt idx="72">
                  <c:v>97</c:v>
                </c:pt>
                <c:pt idx="73">
                  <c:v>97</c:v>
                </c:pt>
                <c:pt idx="74">
                  <c:v>101</c:v>
                </c:pt>
                <c:pt idx="75">
                  <c:v>105</c:v>
                </c:pt>
                <c:pt idx="76">
                  <c:v>105</c:v>
                </c:pt>
                <c:pt idx="77">
                  <c:v>104</c:v>
                </c:pt>
                <c:pt idx="78">
                  <c:v>107</c:v>
                </c:pt>
                <c:pt idx="79">
                  <c:v>108</c:v>
                </c:pt>
                <c:pt idx="80">
                  <c:v>105</c:v>
                </c:pt>
                <c:pt idx="81">
                  <c:v>103</c:v>
                </c:pt>
                <c:pt idx="82">
                  <c:v>100</c:v>
                </c:pt>
                <c:pt idx="83">
                  <c:v>97</c:v>
                </c:pt>
                <c:pt idx="84">
                  <c:v>93</c:v>
                </c:pt>
                <c:pt idx="85">
                  <c:v>90</c:v>
                </c:pt>
                <c:pt idx="86">
                  <c:v>88</c:v>
                </c:pt>
                <c:pt idx="87">
                  <c:v>87</c:v>
                </c:pt>
                <c:pt idx="88">
                  <c:v>87</c:v>
                </c:pt>
                <c:pt idx="89">
                  <c:v>88</c:v>
                </c:pt>
                <c:pt idx="90">
                  <c:v>88</c:v>
                </c:pt>
                <c:pt idx="91">
                  <c:v>87</c:v>
                </c:pt>
                <c:pt idx="92">
                  <c:v>86</c:v>
                </c:pt>
                <c:pt idx="93">
                  <c:v>86</c:v>
                </c:pt>
                <c:pt idx="94">
                  <c:v>88</c:v>
                </c:pt>
                <c:pt idx="95">
                  <c:v>90</c:v>
                </c:pt>
                <c:pt idx="96">
                  <c:v>93</c:v>
                </c:pt>
                <c:pt idx="97">
                  <c:v>100</c:v>
                </c:pt>
                <c:pt idx="98">
                  <c:v>108</c:v>
                </c:pt>
                <c:pt idx="99">
                  <c:v>115</c:v>
                </c:pt>
                <c:pt idx="100">
                  <c:v>120</c:v>
                </c:pt>
                <c:pt idx="101">
                  <c:v>125</c:v>
                </c:pt>
                <c:pt idx="102">
                  <c:v>127</c:v>
                </c:pt>
                <c:pt idx="103">
                  <c:v>124</c:v>
                </c:pt>
                <c:pt idx="104">
                  <c:v>117</c:v>
                </c:pt>
                <c:pt idx="105">
                  <c:v>109</c:v>
                </c:pt>
                <c:pt idx="106">
                  <c:v>102</c:v>
                </c:pt>
                <c:pt idx="107">
                  <c:v>95</c:v>
                </c:pt>
                <c:pt idx="108">
                  <c:v>89</c:v>
                </c:pt>
                <c:pt idx="109">
                  <c:v>85</c:v>
                </c:pt>
                <c:pt idx="110">
                  <c:v>80</c:v>
                </c:pt>
                <c:pt idx="111">
                  <c:v>73</c:v>
                </c:pt>
                <c:pt idx="112">
                  <c:v>65</c:v>
                </c:pt>
                <c:pt idx="113">
                  <c:v>60</c:v>
                </c:pt>
                <c:pt idx="114">
                  <c:v>61</c:v>
                </c:pt>
                <c:pt idx="115">
                  <c:v>65</c:v>
                </c:pt>
                <c:pt idx="116">
                  <c:v>66</c:v>
                </c:pt>
                <c:pt idx="117">
                  <c:v>65</c:v>
                </c:pt>
                <c:pt idx="118">
                  <c:v>65</c:v>
                </c:pt>
                <c:pt idx="119">
                  <c:v>68</c:v>
                </c:pt>
                <c:pt idx="120">
                  <c:v>73</c:v>
                </c:pt>
                <c:pt idx="121">
                  <c:v>83</c:v>
                </c:pt>
                <c:pt idx="122">
                  <c:v>91</c:v>
                </c:pt>
                <c:pt idx="123">
                  <c:v>94</c:v>
                </c:pt>
                <c:pt idx="124">
                  <c:v>93</c:v>
                </c:pt>
                <c:pt idx="125">
                  <c:v>96</c:v>
                </c:pt>
                <c:pt idx="126">
                  <c:v>103</c:v>
                </c:pt>
                <c:pt idx="127">
                  <c:v>112</c:v>
                </c:pt>
                <c:pt idx="128">
                  <c:v>118</c:v>
                </c:pt>
                <c:pt idx="129">
                  <c:v>119</c:v>
                </c:pt>
                <c:pt idx="130">
                  <c:v>120</c:v>
                </c:pt>
                <c:pt idx="131">
                  <c:v>121</c:v>
                </c:pt>
                <c:pt idx="132">
                  <c:v>119</c:v>
                </c:pt>
                <c:pt idx="133">
                  <c:v>114</c:v>
                </c:pt>
                <c:pt idx="134">
                  <c:v>109</c:v>
                </c:pt>
                <c:pt idx="135">
                  <c:v>106</c:v>
                </c:pt>
                <c:pt idx="136">
                  <c:v>103</c:v>
                </c:pt>
                <c:pt idx="137">
                  <c:v>101</c:v>
                </c:pt>
                <c:pt idx="138">
                  <c:v>100</c:v>
                </c:pt>
                <c:pt idx="139">
                  <c:v>100</c:v>
                </c:pt>
                <c:pt idx="140">
                  <c:v>101</c:v>
                </c:pt>
                <c:pt idx="141">
                  <c:v>101</c:v>
                </c:pt>
                <c:pt idx="142">
                  <c:v>99</c:v>
                </c:pt>
                <c:pt idx="143">
                  <c:v>98</c:v>
                </c:pt>
                <c:pt idx="144">
                  <c:v>98</c:v>
                </c:pt>
                <c:pt idx="145">
                  <c:v>100</c:v>
                </c:pt>
                <c:pt idx="146">
                  <c:v>102</c:v>
                </c:pt>
                <c:pt idx="147">
                  <c:v>105</c:v>
                </c:pt>
                <c:pt idx="148">
                  <c:v>106</c:v>
                </c:pt>
                <c:pt idx="149">
                  <c:v>106</c:v>
                </c:pt>
                <c:pt idx="150">
                  <c:v>104</c:v>
                </c:pt>
                <c:pt idx="151">
                  <c:v>102</c:v>
                </c:pt>
                <c:pt idx="152">
                  <c:v>101</c:v>
                </c:pt>
                <c:pt idx="153">
                  <c:v>102</c:v>
                </c:pt>
                <c:pt idx="154">
                  <c:v>103</c:v>
                </c:pt>
                <c:pt idx="155">
                  <c:v>100</c:v>
                </c:pt>
                <c:pt idx="156">
                  <c:v>96</c:v>
                </c:pt>
                <c:pt idx="157">
                  <c:v>94</c:v>
                </c:pt>
                <c:pt idx="158">
                  <c:v>94</c:v>
                </c:pt>
                <c:pt idx="159">
                  <c:v>96</c:v>
                </c:pt>
                <c:pt idx="160">
                  <c:v>98</c:v>
                </c:pt>
                <c:pt idx="161">
                  <c:v>101</c:v>
                </c:pt>
                <c:pt idx="162">
                  <c:v>103</c:v>
                </c:pt>
                <c:pt idx="163">
                  <c:v>101</c:v>
                </c:pt>
                <c:pt idx="164">
                  <c:v>96</c:v>
                </c:pt>
                <c:pt idx="165">
                  <c:v>89</c:v>
                </c:pt>
                <c:pt idx="166">
                  <c:v>82</c:v>
                </c:pt>
                <c:pt idx="167">
                  <c:v>78</c:v>
                </c:pt>
                <c:pt idx="168">
                  <c:v>84</c:v>
                </c:pt>
                <c:pt idx="169">
                  <c:v>94</c:v>
                </c:pt>
                <c:pt idx="170">
                  <c:v>100</c:v>
                </c:pt>
                <c:pt idx="171">
                  <c:v>104</c:v>
                </c:pt>
                <c:pt idx="172">
                  <c:v>106</c:v>
                </c:pt>
                <c:pt idx="173">
                  <c:v>105</c:v>
                </c:pt>
                <c:pt idx="174">
                  <c:v>100</c:v>
                </c:pt>
                <c:pt idx="175">
                  <c:v>93</c:v>
                </c:pt>
                <c:pt idx="176">
                  <c:v>88</c:v>
                </c:pt>
                <c:pt idx="177">
                  <c:v>86</c:v>
                </c:pt>
                <c:pt idx="178">
                  <c:v>82</c:v>
                </c:pt>
                <c:pt idx="179">
                  <c:v>77</c:v>
                </c:pt>
                <c:pt idx="180">
                  <c:v>69</c:v>
                </c:pt>
                <c:pt idx="181">
                  <c:v>58</c:v>
                </c:pt>
                <c:pt idx="182">
                  <c:v>50</c:v>
                </c:pt>
                <c:pt idx="183">
                  <c:v>44</c:v>
                </c:pt>
                <c:pt idx="184">
                  <c:v>40</c:v>
                </c:pt>
                <c:pt idx="185">
                  <c:v>40</c:v>
                </c:pt>
                <c:pt idx="186">
                  <c:v>44</c:v>
                </c:pt>
                <c:pt idx="187">
                  <c:v>55</c:v>
                </c:pt>
                <c:pt idx="188">
                  <c:v>67</c:v>
                </c:pt>
                <c:pt idx="189">
                  <c:v>71</c:v>
                </c:pt>
                <c:pt idx="190">
                  <c:v>66</c:v>
                </c:pt>
                <c:pt idx="191">
                  <c:v>58</c:v>
                </c:pt>
                <c:pt idx="192">
                  <c:v>49</c:v>
                </c:pt>
                <c:pt idx="193">
                  <c:v>36</c:v>
                </c:pt>
                <c:pt idx="194">
                  <c:v>27</c:v>
                </c:pt>
                <c:pt idx="195">
                  <c:v>25</c:v>
                </c:pt>
                <c:pt idx="196">
                  <c:v>25</c:v>
                </c:pt>
                <c:pt idx="197">
                  <c:v>23</c:v>
                </c:pt>
                <c:pt idx="198">
                  <c:v>19</c:v>
                </c:pt>
                <c:pt idx="199">
                  <c:v>113</c:v>
                </c:pt>
                <c:pt idx="200">
                  <c:v>266</c:v>
                </c:pt>
                <c:pt idx="201">
                  <c:v>389</c:v>
                </c:pt>
                <c:pt idx="202">
                  <c:v>364</c:v>
                </c:pt>
                <c:pt idx="203">
                  <c:v>213</c:v>
                </c:pt>
                <c:pt idx="204">
                  <c:v>205</c:v>
                </c:pt>
                <c:pt idx="205">
                  <c:v>201</c:v>
                </c:pt>
                <c:pt idx="206">
                  <c:v>161</c:v>
                </c:pt>
                <c:pt idx="207">
                  <c:v>248</c:v>
                </c:pt>
                <c:pt idx="208">
                  <c:v>258</c:v>
                </c:pt>
                <c:pt idx="209">
                  <c:v>183</c:v>
                </c:pt>
                <c:pt idx="210">
                  <c:v>132</c:v>
                </c:pt>
                <c:pt idx="211">
                  <c:v>108</c:v>
                </c:pt>
                <c:pt idx="212">
                  <c:v>114</c:v>
                </c:pt>
                <c:pt idx="213">
                  <c:v>94</c:v>
                </c:pt>
                <c:pt idx="214">
                  <c:v>46</c:v>
                </c:pt>
                <c:pt idx="215">
                  <c:v>76</c:v>
                </c:pt>
                <c:pt idx="216">
                  <c:v>63</c:v>
                </c:pt>
                <c:pt idx="217">
                  <c:v>52</c:v>
                </c:pt>
                <c:pt idx="218">
                  <c:v>55</c:v>
                </c:pt>
                <c:pt idx="219">
                  <c:v>80</c:v>
                </c:pt>
                <c:pt idx="220">
                  <c:v>102</c:v>
                </c:pt>
                <c:pt idx="221">
                  <c:v>115</c:v>
                </c:pt>
                <c:pt idx="222">
                  <c:v>120</c:v>
                </c:pt>
                <c:pt idx="223">
                  <c:v>112</c:v>
                </c:pt>
                <c:pt idx="224">
                  <c:v>123</c:v>
                </c:pt>
                <c:pt idx="225">
                  <c:v>80</c:v>
                </c:pt>
                <c:pt idx="226">
                  <c:v>79</c:v>
                </c:pt>
                <c:pt idx="227">
                  <c:v>135</c:v>
                </c:pt>
                <c:pt idx="228">
                  <c:v>151</c:v>
                </c:pt>
                <c:pt idx="229">
                  <c:v>158</c:v>
                </c:pt>
                <c:pt idx="230">
                  <c:v>135</c:v>
                </c:pt>
                <c:pt idx="231">
                  <c:v>111</c:v>
                </c:pt>
                <c:pt idx="232">
                  <c:v>100</c:v>
                </c:pt>
                <c:pt idx="233">
                  <c:v>88</c:v>
                </c:pt>
                <c:pt idx="234">
                  <c:v>82</c:v>
                </c:pt>
                <c:pt idx="235">
                  <c:v>77</c:v>
                </c:pt>
                <c:pt idx="236">
                  <c:v>78</c:v>
                </c:pt>
                <c:pt idx="237">
                  <c:v>82</c:v>
                </c:pt>
                <c:pt idx="238">
                  <c:v>85</c:v>
                </c:pt>
                <c:pt idx="239">
                  <c:v>85</c:v>
                </c:pt>
                <c:pt idx="240">
                  <c:v>85</c:v>
                </c:pt>
                <c:pt idx="241">
                  <c:v>86</c:v>
                </c:pt>
                <c:pt idx="242">
                  <c:v>87</c:v>
                </c:pt>
                <c:pt idx="243">
                  <c:v>87</c:v>
                </c:pt>
                <c:pt idx="244">
                  <c:v>89</c:v>
                </c:pt>
                <c:pt idx="245">
                  <c:v>93</c:v>
                </c:pt>
                <c:pt idx="246">
                  <c:v>94</c:v>
                </c:pt>
                <c:pt idx="247">
                  <c:v>93</c:v>
                </c:pt>
                <c:pt idx="248">
                  <c:v>93</c:v>
                </c:pt>
                <c:pt idx="249">
                  <c:v>93</c:v>
                </c:pt>
                <c:pt idx="250">
                  <c:v>94</c:v>
                </c:pt>
                <c:pt idx="251">
                  <c:v>94</c:v>
                </c:pt>
                <c:pt idx="252">
                  <c:v>95</c:v>
                </c:pt>
                <c:pt idx="253">
                  <c:v>95</c:v>
                </c:pt>
                <c:pt idx="254">
                  <c:v>93</c:v>
                </c:pt>
                <c:pt idx="255">
                  <c:v>95</c:v>
                </c:pt>
                <c:pt idx="256">
                  <c:v>95</c:v>
                </c:pt>
                <c:pt idx="257">
                  <c:v>94</c:v>
                </c:pt>
                <c:pt idx="258">
                  <c:v>95</c:v>
                </c:pt>
                <c:pt idx="259">
                  <c:v>95</c:v>
                </c:pt>
                <c:pt idx="260">
                  <c:v>95</c:v>
                </c:pt>
                <c:pt idx="261">
                  <c:v>95</c:v>
                </c:pt>
                <c:pt idx="262">
                  <c:v>99</c:v>
                </c:pt>
                <c:pt idx="263">
                  <c:v>101</c:v>
                </c:pt>
                <c:pt idx="264">
                  <c:v>99</c:v>
                </c:pt>
                <c:pt idx="265">
                  <c:v>97</c:v>
                </c:pt>
                <c:pt idx="266">
                  <c:v>95</c:v>
                </c:pt>
                <c:pt idx="267">
                  <c:v>94</c:v>
                </c:pt>
                <c:pt idx="268">
                  <c:v>94</c:v>
                </c:pt>
                <c:pt idx="269">
                  <c:v>94</c:v>
                </c:pt>
                <c:pt idx="270">
                  <c:v>94</c:v>
                </c:pt>
                <c:pt idx="271">
                  <c:v>95</c:v>
                </c:pt>
                <c:pt idx="272">
                  <c:v>97</c:v>
                </c:pt>
                <c:pt idx="273">
                  <c:v>99</c:v>
                </c:pt>
                <c:pt idx="274">
                  <c:v>98</c:v>
                </c:pt>
                <c:pt idx="275">
                  <c:v>97</c:v>
                </c:pt>
                <c:pt idx="276">
                  <c:v>97</c:v>
                </c:pt>
                <c:pt idx="277">
                  <c:v>96</c:v>
                </c:pt>
                <c:pt idx="278">
                  <c:v>96</c:v>
                </c:pt>
                <c:pt idx="279">
                  <c:v>95</c:v>
                </c:pt>
                <c:pt idx="280">
                  <c:v>94</c:v>
                </c:pt>
                <c:pt idx="281">
                  <c:v>94</c:v>
                </c:pt>
                <c:pt idx="282">
                  <c:v>94</c:v>
                </c:pt>
                <c:pt idx="283">
                  <c:v>94</c:v>
                </c:pt>
                <c:pt idx="284">
                  <c:v>95</c:v>
                </c:pt>
                <c:pt idx="285">
                  <c:v>95</c:v>
                </c:pt>
                <c:pt idx="286">
                  <c:v>95</c:v>
                </c:pt>
                <c:pt idx="287">
                  <c:v>95</c:v>
                </c:pt>
                <c:pt idx="288">
                  <c:v>95</c:v>
                </c:pt>
                <c:pt idx="289">
                  <c:v>95</c:v>
                </c:pt>
                <c:pt idx="290">
                  <c:v>96</c:v>
                </c:pt>
                <c:pt idx="291">
                  <c:v>96</c:v>
                </c:pt>
                <c:pt idx="292">
                  <c:v>96</c:v>
                </c:pt>
                <c:pt idx="293">
                  <c:v>95</c:v>
                </c:pt>
                <c:pt idx="294">
                  <c:v>95</c:v>
                </c:pt>
                <c:pt idx="295">
                  <c:v>96</c:v>
                </c:pt>
                <c:pt idx="296">
                  <c:v>95</c:v>
                </c:pt>
                <c:pt idx="297">
                  <c:v>95</c:v>
                </c:pt>
                <c:pt idx="298">
                  <c:v>95</c:v>
                </c:pt>
                <c:pt idx="299">
                  <c:v>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4DD-433D-AFC7-A9FCCC19FEC9}"/>
            </c:ext>
          </c:extLst>
        </c:ser>
        <c:ser>
          <c:idx val="1"/>
          <c:order val="1"/>
          <c:tx>
            <c:strRef>
              <c:f>'240906_쿠리타한수(1)_DSV'!$I$1</c:f>
              <c:strCache>
                <c:ptCount val="1"/>
                <c:pt idx="0">
                  <c:v>raw_acc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val>
            <c:numRef>
              <c:f>'240906_쿠리타한수(1)_DSV'!$I$2:$I$101925</c:f>
              <c:numCache>
                <c:formatCode>General</c:formatCode>
                <c:ptCount val="300"/>
                <c:pt idx="0">
                  <c:v>98</c:v>
                </c:pt>
                <c:pt idx="1">
                  <c:v>92</c:v>
                </c:pt>
                <c:pt idx="2">
                  <c:v>92</c:v>
                </c:pt>
                <c:pt idx="3">
                  <c:v>98</c:v>
                </c:pt>
                <c:pt idx="4">
                  <c:v>98</c:v>
                </c:pt>
                <c:pt idx="5">
                  <c:v>93</c:v>
                </c:pt>
                <c:pt idx="6">
                  <c:v>93</c:v>
                </c:pt>
                <c:pt idx="7">
                  <c:v>94</c:v>
                </c:pt>
                <c:pt idx="8">
                  <c:v>94</c:v>
                </c:pt>
                <c:pt idx="9">
                  <c:v>95</c:v>
                </c:pt>
                <c:pt idx="10">
                  <c:v>93</c:v>
                </c:pt>
                <c:pt idx="11">
                  <c:v>93</c:v>
                </c:pt>
                <c:pt idx="12">
                  <c:v>98</c:v>
                </c:pt>
                <c:pt idx="13">
                  <c:v>93</c:v>
                </c:pt>
                <c:pt idx="14">
                  <c:v>93</c:v>
                </c:pt>
                <c:pt idx="15">
                  <c:v>98</c:v>
                </c:pt>
                <c:pt idx="16">
                  <c:v>98</c:v>
                </c:pt>
                <c:pt idx="17">
                  <c:v>92</c:v>
                </c:pt>
                <c:pt idx="18">
                  <c:v>93</c:v>
                </c:pt>
                <c:pt idx="19">
                  <c:v>93</c:v>
                </c:pt>
                <c:pt idx="20">
                  <c:v>93</c:v>
                </c:pt>
                <c:pt idx="21">
                  <c:v>93</c:v>
                </c:pt>
                <c:pt idx="22">
                  <c:v>93</c:v>
                </c:pt>
                <c:pt idx="23">
                  <c:v>93</c:v>
                </c:pt>
                <c:pt idx="24">
                  <c:v>93</c:v>
                </c:pt>
                <c:pt idx="25">
                  <c:v>93</c:v>
                </c:pt>
                <c:pt idx="26">
                  <c:v>93</c:v>
                </c:pt>
                <c:pt idx="27">
                  <c:v>99</c:v>
                </c:pt>
                <c:pt idx="28">
                  <c:v>99</c:v>
                </c:pt>
                <c:pt idx="29">
                  <c:v>94</c:v>
                </c:pt>
                <c:pt idx="30">
                  <c:v>94</c:v>
                </c:pt>
                <c:pt idx="31">
                  <c:v>95</c:v>
                </c:pt>
                <c:pt idx="32">
                  <c:v>95</c:v>
                </c:pt>
                <c:pt idx="33">
                  <c:v>94</c:v>
                </c:pt>
                <c:pt idx="34">
                  <c:v>94</c:v>
                </c:pt>
                <c:pt idx="35">
                  <c:v>94</c:v>
                </c:pt>
                <c:pt idx="36">
                  <c:v>93</c:v>
                </c:pt>
                <c:pt idx="37">
                  <c:v>94</c:v>
                </c:pt>
                <c:pt idx="38">
                  <c:v>90</c:v>
                </c:pt>
                <c:pt idx="39">
                  <c:v>94</c:v>
                </c:pt>
                <c:pt idx="40">
                  <c:v>97</c:v>
                </c:pt>
                <c:pt idx="41">
                  <c:v>92</c:v>
                </c:pt>
                <c:pt idx="42">
                  <c:v>95</c:v>
                </c:pt>
                <c:pt idx="43">
                  <c:v>100</c:v>
                </c:pt>
                <c:pt idx="44">
                  <c:v>106</c:v>
                </c:pt>
                <c:pt idx="45">
                  <c:v>97</c:v>
                </c:pt>
                <c:pt idx="46">
                  <c:v>89</c:v>
                </c:pt>
                <c:pt idx="47">
                  <c:v>85</c:v>
                </c:pt>
                <c:pt idx="48">
                  <c:v>91</c:v>
                </c:pt>
                <c:pt idx="49">
                  <c:v>86</c:v>
                </c:pt>
                <c:pt idx="50">
                  <c:v>91</c:v>
                </c:pt>
                <c:pt idx="51">
                  <c:v>94</c:v>
                </c:pt>
                <c:pt idx="52">
                  <c:v>96</c:v>
                </c:pt>
                <c:pt idx="53">
                  <c:v>96</c:v>
                </c:pt>
                <c:pt idx="54">
                  <c:v>97</c:v>
                </c:pt>
                <c:pt idx="55">
                  <c:v>93</c:v>
                </c:pt>
                <c:pt idx="56">
                  <c:v>98</c:v>
                </c:pt>
                <c:pt idx="57">
                  <c:v>100</c:v>
                </c:pt>
                <c:pt idx="58">
                  <c:v>99</c:v>
                </c:pt>
                <c:pt idx="59">
                  <c:v>98</c:v>
                </c:pt>
                <c:pt idx="60">
                  <c:v>107</c:v>
                </c:pt>
                <c:pt idx="61">
                  <c:v>115</c:v>
                </c:pt>
                <c:pt idx="62">
                  <c:v>115</c:v>
                </c:pt>
                <c:pt idx="63">
                  <c:v>108</c:v>
                </c:pt>
                <c:pt idx="64">
                  <c:v>111</c:v>
                </c:pt>
                <c:pt idx="65">
                  <c:v>111</c:v>
                </c:pt>
                <c:pt idx="66">
                  <c:v>106</c:v>
                </c:pt>
                <c:pt idx="67">
                  <c:v>105</c:v>
                </c:pt>
                <c:pt idx="68">
                  <c:v>100</c:v>
                </c:pt>
                <c:pt idx="69">
                  <c:v>100</c:v>
                </c:pt>
                <c:pt idx="70">
                  <c:v>101</c:v>
                </c:pt>
                <c:pt idx="71">
                  <c:v>94</c:v>
                </c:pt>
                <c:pt idx="72">
                  <c:v>94</c:v>
                </c:pt>
                <c:pt idx="73">
                  <c:v>103</c:v>
                </c:pt>
                <c:pt idx="74">
                  <c:v>110</c:v>
                </c:pt>
                <c:pt idx="75">
                  <c:v>109</c:v>
                </c:pt>
                <c:pt idx="76">
                  <c:v>99</c:v>
                </c:pt>
                <c:pt idx="77">
                  <c:v>109</c:v>
                </c:pt>
                <c:pt idx="78">
                  <c:v>113</c:v>
                </c:pt>
                <c:pt idx="79">
                  <c:v>105</c:v>
                </c:pt>
                <c:pt idx="80">
                  <c:v>100</c:v>
                </c:pt>
                <c:pt idx="81">
                  <c:v>100</c:v>
                </c:pt>
                <c:pt idx="82">
                  <c:v>96</c:v>
                </c:pt>
                <c:pt idx="83">
                  <c:v>91</c:v>
                </c:pt>
                <c:pt idx="84">
                  <c:v>86</c:v>
                </c:pt>
                <c:pt idx="85">
                  <c:v>87</c:v>
                </c:pt>
                <c:pt idx="86">
                  <c:v>88</c:v>
                </c:pt>
                <c:pt idx="87">
                  <c:v>85</c:v>
                </c:pt>
                <c:pt idx="88">
                  <c:v>90</c:v>
                </c:pt>
                <c:pt idx="89">
                  <c:v>90</c:v>
                </c:pt>
                <c:pt idx="90">
                  <c:v>85</c:v>
                </c:pt>
                <c:pt idx="91">
                  <c:v>86</c:v>
                </c:pt>
                <c:pt idx="92">
                  <c:v>86</c:v>
                </c:pt>
                <c:pt idx="93">
                  <c:v>87</c:v>
                </c:pt>
                <c:pt idx="94">
                  <c:v>93</c:v>
                </c:pt>
                <c:pt idx="95">
                  <c:v>94</c:v>
                </c:pt>
                <c:pt idx="96">
                  <c:v>100</c:v>
                </c:pt>
                <c:pt idx="97">
                  <c:v>112</c:v>
                </c:pt>
                <c:pt idx="98">
                  <c:v>123</c:v>
                </c:pt>
                <c:pt idx="99">
                  <c:v>124</c:v>
                </c:pt>
                <c:pt idx="100">
                  <c:v>130</c:v>
                </c:pt>
                <c:pt idx="101">
                  <c:v>131</c:v>
                </c:pt>
                <c:pt idx="102">
                  <c:v>128</c:v>
                </c:pt>
                <c:pt idx="103">
                  <c:v>115</c:v>
                </c:pt>
                <c:pt idx="104">
                  <c:v>102</c:v>
                </c:pt>
                <c:pt idx="105">
                  <c:v>97</c:v>
                </c:pt>
                <c:pt idx="106">
                  <c:v>91</c:v>
                </c:pt>
                <c:pt idx="107">
                  <c:v>84</c:v>
                </c:pt>
                <c:pt idx="108">
                  <c:v>81</c:v>
                </c:pt>
                <c:pt idx="109">
                  <c:v>80</c:v>
                </c:pt>
                <c:pt idx="110">
                  <c:v>71</c:v>
                </c:pt>
                <c:pt idx="111">
                  <c:v>59</c:v>
                </c:pt>
                <c:pt idx="112">
                  <c:v>53</c:v>
                </c:pt>
                <c:pt idx="113">
                  <c:v>56</c:v>
                </c:pt>
                <c:pt idx="114">
                  <c:v>68</c:v>
                </c:pt>
                <c:pt idx="115">
                  <c:v>71</c:v>
                </c:pt>
                <c:pt idx="116">
                  <c:v>65</c:v>
                </c:pt>
                <c:pt idx="117">
                  <c:v>63</c:v>
                </c:pt>
                <c:pt idx="118">
                  <c:v>67</c:v>
                </c:pt>
                <c:pt idx="119">
                  <c:v>75</c:v>
                </c:pt>
                <c:pt idx="120">
                  <c:v>85</c:v>
                </c:pt>
                <c:pt idx="121">
                  <c:v>101</c:v>
                </c:pt>
                <c:pt idx="122">
                  <c:v>100</c:v>
                </c:pt>
                <c:pt idx="123">
                  <c:v>92</c:v>
                </c:pt>
                <c:pt idx="124">
                  <c:v>92</c:v>
                </c:pt>
                <c:pt idx="125">
                  <c:v>105</c:v>
                </c:pt>
                <c:pt idx="126">
                  <c:v>116</c:v>
                </c:pt>
                <c:pt idx="127">
                  <c:v>128</c:v>
                </c:pt>
                <c:pt idx="128">
                  <c:v>123</c:v>
                </c:pt>
                <c:pt idx="129">
                  <c:v>118</c:v>
                </c:pt>
                <c:pt idx="130">
                  <c:v>123</c:v>
                </c:pt>
                <c:pt idx="131">
                  <c:v>123</c:v>
                </c:pt>
                <c:pt idx="132">
                  <c:v>111</c:v>
                </c:pt>
                <c:pt idx="133">
                  <c:v>106</c:v>
                </c:pt>
                <c:pt idx="134">
                  <c:v>103</c:v>
                </c:pt>
                <c:pt idx="135">
                  <c:v>101</c:v>
                </c:pt>
                <c:pt idx="136">
                  <c:v>99</c:v>
                </c:pt>
                <c:pt idx="137">
                  <c:v>101</c:v>
                </c:pt>
                <c:pt idx="138">
                  <c:v>98</c:v>
                </c:pt>
                <c:pt idx="139">
                  <c:v>102</c:v>
                </c:pt>
                <c:pt idx="140">
                  <c:v>104</c:v>
                </c:pt>
                <c:pt idx="141">
                  <c:v>98</c:v>
                </c:pt>
                <c:pt idx="142">
                  <c:v>98</c:v>
                </c:pt>
                <c:pt idx="143">
                  <c:v>95</c:v>
                </c:pt>
                <c:pt idx="144">
                  <c:v>102</c:v>
                </c:pt>
                <c:pt idx="145">
                  <c:v>103</c:v>
                </c:pt>
                <c:pt idx="146">
                  <c:v>107</c:v>
                </c:pt>
                <c:pt idx="147">
                  <c:v>109</c:v>
                </c:pt>
                <c:pt idx="148">
                  <c:v>107</c:v>
                </c:pt>
                <c:pt idx="149">
                  <c:v>103</c:v>
                </c:pt>
                <c:pt idx="150">
                  <c:v>100</c:v>
                </c:pt>
                <c:pt idx="151">
                  <c:v>101</c:v>
                </c:pt>
                <c:pt idx="152">
                  <c:v>101</c:v>
                </c:pt>
                <c:pt idx="153">
                  <c:v>106</c:v>
                </c:pt>
                <c:pt idx="154">
                  <c:v>100</c:v>
                </c:pt>
                <c:pt idx="155">
                  <c:v>94</c:v>
                </c:pt>
                <c:pt idx="156">
                  <c:v>91</c:v>
                </c:pt>
                <c:pt idx="157">
                  <c:v>93</c:v>
                </c:pt>
                <c:pt idx="158">
                  <c:v>97</c:v>
                </c:pt>
                <c:pt idx="159">
                  <c:v>98</c:v>
                </c:pt>
                <c:pt idx="160">
                  <c:v>102</c:v>
                </c:pt>
                <c:pt idx="161">
                  <c:v>107</c:v>
                </c:pt>
                <c:pt idx="162">
                  <c:v>103</c:v>
                </c:pt>
                <c:pt idx="163">
                  <c:v>95</c:v>
                </c:pt>
                <c:pt idx="164">
                  <c:v>86</c:v>
                </c:pt>
                <c:pt idx="165">
                  <c:v>78</c:v>
                </c:pt>
                <c:pt idx="166">
                  <c:v>71</c:v>
                </c:pt>
                <c:pt idx="167">
                  <c:v>78</c:v>
                </c:pt>
                <c:pt idx="168">
                  <c:v>102</c:v>
                </c:pt>
                <c:pt idx="169">
                  <c:v>108</c:v>
                </c:pt>
                <c:pt idx="170">
                  <c:v>107</c:v>
                </c:pt>
                <c:pt idx="171">
                  <c:v>110</c:v>
                </c:pt>
                <c:pt idx="172">
                  <c:v>107</c:v>
                </c:pt>
                <c:pt idx="173">
                  <c:v>99</c:v>
                </c:pt>
                <c:pt idx="174">
                  <c:v>89</c:v>
                </c:pt>
                <c:pt idx="175">
                  <c:v>82</c:v>
                </c:pt>
                <c:pt idx="176">
                  <c:v>85</c:v>
                </c:pt>
                <c:pt idx="177">
                  <c:v>83</c:v>
                </c:pt>
                <c:pt idx="178">
                  <c:v>75</c:v>
                </c:pt>
                <c:pt idx="179">
                  <c:v>69</c:v>
                </c:pt>
                <c:pt idx="180">
                  <c:v>53</c:v>
                </c:pt>
                <c:pt idx="181">
                  <c:v>50</c:v>
                </c:pt>
                <c:pt idx="182">
                  <c:v>42</c:v>
                </c:pt>
                <c:pt idx="183">
                  <c:v>37</c:v>
                </c:pt>
                <c:pt idx="184">
                  <c:v>42</c:v>
                </c:pt>
                <c:pt idx="185">
                  <c:v>42</c:v>
                </c:pt>
                <c:pt idx="186">
                  <c:v>61</c:v>
                </c:pt>
                <c:pt idx="187">
                  <c:v>78</c:v>
                </c:pt>
                <c:pt idx="188">
                  <c:v>86</c:v>
                </c:pt>
                <c:pt idx="189">
                  <c:v>69</c:v>
                </c:pt>
                <c:pt idx="190">
                  <c:v>57</c:v>
                </c:pt>
                <c:pt idx="191">
                  <c:v>45</c:v>
                </c:pt>
                <c:pt idx="192">
                  <c:v>33</c:v>
                </c:pt>
                <c:pt idx="193">
                  <c:v>23</c:v>
                </c:pt>
                <c:pt idx="194">
                  <c:v>30</c:v>
                </c:pt>
                <c:pt idx="195">
                  <c:v>28</c:v>
                </c:pt>
                <c:pt idx="196">
                  <c:v>24</c:v>
                </c:pt>
                <c:pt idx="197">
                  <c:v>22</c:v>
                </c:pt>
                <c:pt idx="198">
                  <c:v>31</c:v>
                </c:pt>
                <c:pt idx="199">
                  <c:v>516</c:v>
                </c:pt>
                <c:pt idx="200">
                  <c:v>575</c:v>
                </c:pt>
                <c:pt idx="201">
                  <c:v>569</c:v>
                </c:pt>
                <c:pt idx="202">
                  <c:v>502</c:v>
                </c:pt>
                <c:pt idx="203">
                  <c:v>266</c:v>
                </c:pt>
                <c:pt idx="204">
                  <c:v>554</c:v>
                </c:pt>
                <c:pt idx="205">
                  <c:v>292</c:v>
                </c:pt>
                <c:pt idx="206">
                  <c:v>322</c:v>
                </c:pt>
                <c:pt idx="207">
                  <c:v>448</c:v>
                </c:pt>
                <c:pt idx="208">
                  <c:v>184</c:v>
                </c:pt>
                <c:pt idx="209">
                  <c:v>175</c:v>
                </c:pt>
                <c:pt idx="210">
                  <c:v>54</c:v>
                </c:pt>
                <c:pt idx="211">
                  <c:v>195</c:v>
                </c:pt>
                <c:pt idx="212">
                  <c:v>403</c:v>
                </c:pt>
                <c:pt idx="213">
                  <c:v>207</c:v>
                </c:pt>
                <c:pt idx="214">
                  <c:v>172</c:v>
                </c:pt>
                <c:pt idx="215">
                  <c:v>102</c:v>
                </c:pt>
                <c:pt idx="216">
                  <c:v>76</c:v>
                </c:pt>
                <c:pt idx="217">
                  <c:v>48</c:v>
                </c:pt>
                <c:pt idx="218">
                  <c:v>109</c:v>
                </c:pt>
                <c:pt idx="219">
                  <c:v>134</c:v>
                </c:pt>
                <c:pt idx="220">
                  <c:v>126</c:v>
                </c:pt>
                <c:pt idx="221">
                  <c:v>141</c:v>
                </c:pt>
                <c:pt idx="222">
                  <c:v>117</c:v>
                </c:pt>
                <c:pt idx="223">
                  <c:v>97</c:v>
                </c:pt>
                <c:pt idx="224">
                  <c:v>202</c:v>
                </c:pt>
                <c:pt idx="225">
                  <c:v>151</c:v>
                </c:pt>
                <c:pt idx="226">
                  <c:v>261</c:v>
                </c:pt>
                <c:pt idx="227">
                  <c:v>174</c:v>
                </c:pt>
                <c:pt idx="228">
                  <c:v>185</c:v>
                </c:pt>
                <c:pt idx="229">
                  <c:v>148</c:v>
                </c:pt>
                <c:pt idx="230">
                  <c:v>81</c:v>
                </c:pt>
                <c:pt idx="231">
                  <c:v>101</c:v>
                </c:pt>
                <c:pt idx="232">
                  <c:v>79</c:v>
                </c:pt>
                <c:pt idx="233">
                  <c:v>78</c:v>
                </c:pt>
                <c:pt idx="234">
                  <c:v>72</c:v>
                </c:pt>
                <c:pt idx="235">
                  <c:v>74</c:v>
                </c:pt>
                <c:pt idx="236">
                  <c:v>82</c:v>
                </c:pt>
                <c:pt idx="237">
                  <c:v>93</c:v>
                </c:pt>
                <c:pt idx="238">
                  <c:v>83</c:v>
                </c:pt>
                <c:pt idx="239">
                  <c:v>88</c:v>
                </c:pt>
                <c:pt idx="240">
                  <c:v>84</c:v>
                </c:pt>
                <c:pt idx="241">
                  <c:v>91</c:v>
                </c:pt>
                <c:pt idx="242">
                  <c:v>86</c:v>
                </c:pt>
                <c:pt idx="243">
                  <c:v>87</c:v>
                </c:pt>
                <c:pt idx="244">
                  <c:v>97</c:v>
                </c:pt>
                <c:pt idx="245">
                  <c:v>98</c:v>
                </c:pt>
                <c:pt idx="246">
                  <c:v>93</c:v>
                </c:pt>
                <c:pt idx="247">
                  <c:v>92</c:v>
                </c:pt>
                <c:pt idx="248">
                  <c:v>94</c:v>
                </c:pt>
                <c:pt idx="249">
                  <c:v>93</c:v>
                </c:pt>
                <c:pt idx="250">
                  <c:v>96</c:v>
                </c:pt>
                <c:pt idx="251">
                  <c:v>95</c:v>
                </c:pt>
                <c:pt idx="252">
                  <c:v>99</c:v>
                </c:pt>
                <c:pt idx="253">
                  <c:v>90</c:v>
                </c:pt>
                <c:pt idx="254">
                  <c:v>95</c:v>
                </c:pt>
                <c:pt idx="255">
                  <c:v>97</c:v>
                </c:pt>
                <c:pt idx="256">
                  <c:v>93</c:v>
                </c:pt>
                <c:pt idx="257">
                  <c:v>95</c:v>
                </c:pt>
                <c:pt idx="258">
                  <c:v>95</c:v>
                </c:pt>
                <c:pt idx="259">
                  <c:v>94</c:v>
                </c:pt>
                <c:pt idx="260">
                  <c:v>94</c:v>
                </c:pt>
                <c:pt idx="261">
                  <c:v>98</c:v>
                </c:pt>
                <c:pt idx="262">
                  <c:v>109</c:v>
                </c:pt>
                <c:pt idx="263">
                  <c:v>99</c:v>
                </c:pt>
                <c:pt idx="264">
                  <c:v>95</c:v>
                </c:pt>
                <c:pt idx="265">
                  <c:v>93</c:v>
                </c:pt>
                <c:pt idx="266">
                  <c:v>93</c:v>
                </c:pt>
                <c:pt idx="267">
                  <c:v>95</c:v>
                </c:pt>
                <c:pt idx="268">
                  <c:v>92</c:v>
                </c:pt>
                <c:pt idx="269">
                  <c:v>95</c:v>
                </c:pt>
                <c:pt idx="270">
                  <c:v>93</c:v>
                </c:pt>
                <c:pt idx="271">
                  <c:v>99</c:v>
                </c:pt>
                <c:pt idx="272">
                  <c:v>101</c:v>
                </c:pt>
                <c:pt idx="273">
                  <c:v>99</c:v>
                </c:pt>
                <c:pt idx="274">
                  <c:v>96</c:v>
                </c:pt>
                <c:pt idx="275">
                  <c:v>96</c:v>
                </c:pt>
                <c:pt idx="276">
                  <c:v>97</c:v>
                </c:pt>
                <c:pt idx="277">
                  <c:v>95</c:v>
                </c:pt>
                <c:pt idx="278">
                  <c:v>94</c:v>
                </c:pt>
                <c:pt idx="279">
                  <c:v>95</c:v>
                </c:pt>
                <c:pt idx="280">
                  <c:v>92</c:v>
                </c:pt>
                <c:pt idx="281">
                  <c:v>96</c:v>
                </c:pt>
                <c:pt idx="282">
                  <c:v>93</c:v>
                </c:pt>
                <c:pt idx="283">
                  <c:v>96</c:v>
                </c:pt>
                <c:pt idx="284">
                  <c:v>95</c:v>
                </c:pt>
                <c:pt idx="285">
                  <c:v>96</c:v>
                </c:pt>
                <c:pt idx="286">
                  <c:v>94</c:v>
                </c:pt>
                <c:pt idx="287">
                  <c:v>94</c:v>
                </c:pt>
                <c:pt idx="288">
                  <c:v>98</c:v>
                </c:pt>
                <c:pt idx="289">
                  <c:v>93</c:v>
                </c:pt>
                <c:pt idx="290">
                  <c:v>98</c:v>
                </c:pt>
                <c:pt idx="291">
                  <c:v>95</c:v>
                </c:pt>
                <c:pt idx="292">
                  <c:v>96</c:v>
                </c:pt>
                <c:pt idx="293">
                  <c:v>93</c:v>
                </c:pt>
                <c:pt idx="294">
                  <c:v>96</c:v>
                </c:pt>
                <c:pt idx="295">
                  <c:v>96</c:v>
                </c:pt>
                <c:pt idx="296">
                  <c:v>94</c:v>
                </c:pt>
                <c:pt idx="297">
                  <c:v>94</c:v>
                </c:pt>
                <c:pt idx="298">
                  <c:v>95</c:v>
                </c:pt>
                <c:pt idx="299">
                  <c:v>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4DD-433D-AFC7-A9FCCC19FE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394046383"/>
        <c:axId val="1394043887"/>
      </c:lineChart>
      <c:catAx>
        <c:axId val="1394046383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394043887"/>
        <c:crosses val="autoZero"/>
        <c:auto val="1"/>
        <c:lblAlgn val="ctr"/>
        <c:lblOffset val="100"/>
        <c:noMultiLvlLbl val="0"/>
      </c:catAx>
      <c:valAx>
        <c:axId val="13940438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3940463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배달의민족 주아" panose="02020603020101020101" pitchFamily="18" charset="-127"/>
          <a:ea typeface="배달의민족 주아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2025-01-24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8918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1391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059797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2454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61837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161125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656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  <a:ea typeface="한컴 말랑말랑 Regular" panose="020F0303000000000000" pitchFamily="50" charset="-127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  <a:ea typeface="한컴 말랑말랑 Regular" panose="020F0303000000000000" pitchFamily="50" charset="-127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119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936E720-DE5D-8128-CE78-0BC7D2884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fld id="{ADC4E4F6-9415-46EC-98C0-5FCF587A96B5}" type="datetimeFigureOut">
              <a:rPr lang="ko-KR" altLang="en-US" smtClean="0"/>
              <a:pPr/>
              <a:t>2025-01-24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63C1F11-786C-2A1A-A2C1-C0320411B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78FB7CF-01D6-C11D-47B2-70E1D32D9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fld id="{5F3B7DB6-0343-4AF0-9934-63CCD310357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8347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  <p:sldLayoutId id="2147483717" r:id="rId32"/>
    <p:sldLayoutId id="2147483718" r:id="rId33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png"/><Relationship Id="rId7" Type="http://schemas.microsoft.com/office/2007/relationships/hdphoto" Target="../media/hdphoto3.wdp"/><Relationship Id="rId12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17.png"/><Relationship Id="rId11" Type="http://schemas.openxmlformats.org/officeDocument/2006/relationships/image" Target="../media/image20.jpg"/><Relationship Id="rId5" Type="http://schemas.microsoft.com/office/2007/relationships/hdphoto" Target="../media/hdphoto2.wdp"/><Relationship Id="rId10" Type="http://schemas.openxmlformats.org/officeDocument/2006/relationships/image" Target="../media/image19.jpg"/><Relationship Id="rId4" Type="http://schemas.openxmlformats.org/officeDocument/2006/relationships/image" Target="../media/image16.png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18.png"/><Relationship Id="rId5" Type="http://schemas.microsoft.com/office/2007/relationships/hdphoto" Target="../media/hdphoto3.wdp"/><Relationship Id="rId10" Type="http://schemas.openxmlformats.org/officeDocument/2006/relationships/image" Target="../media/image5.png"/><Relationship Id="rId4" Type="http://schemas.openxmlformats.org/officeDocument/2006/relationships/image" Target="../media/image17.png"/><Relationship Id="rId9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2.wdp"/><Relationship Id="rId7" Type="http://schemas.openxmlformats.org/officeDocument/2006/relationships/image" Target="../media/image23.png"/><Relationship Id="rId12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2.jpg"/><Relationship Id="rId11" Type="http://schemas.microsoft.com/office/2007/relationships/hdphoto" Target="../media/hdphoto4.wdp"/><Relationship Id="rId5" Type="http://schemas.openxmlformats.org/officeDocument/2006/relationships/image" Target="../media/image21.jpg"/><Relationship Id="rId10" Type="http://schemas.openxmlformats.org/officeDocument/2006/relationships/image" Target="../media/image18.png"/><Relationship Id="rId4" Type="http://schemas.openxmlformats.org/officeDocument/2006/relationships/chart" Target="../charts/chart3.xml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5.png"/><Relationship Id="rId5" Type="http://schemas.microsoft.com/office/2007/relationships/hdphoto" Target="../media/hdphoto2.wdp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ea typeface="한컴 말랑말랑 Regular" panose="020F0303000000000000" pitchFamily="50" charset="-127"/>
            </a:endParaRPr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Noto Sans KR Medium"/>
              <a:ea typeface="한컴 말랑말랑 Regular" panose="020F0303000000000000" pitchFamily="50" charset="-127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628982" y="1813521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Noto Sans KR Medium"/>
              <a:ea typeface="한컴 말랑말랑 Regular" panose="020F0303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459151"/>
            <a:ext cx="2317942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as of 2025.01.22  I  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2984791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ea typeface="한컴 말랑말랑 Regular" panose="020F0303000000000000" pitchFamily="50" charset="-127"/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3873037" y="2431317"/>
            <a:ext cx="44726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ko-KR" altLang="en-US" sz="48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추락 검출 알고리즘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C046D-F020-418C-9804-D40609EC0E84}"/>
              </a:ext>
            </a:extLst>
          </p:cNvPr>
          <p:cNvSpPr txBox="1"/>
          <p:nvPr/>
        </p:nvSpPr>
        <p:spPr>
          <a:xfrm>
            <a:off x="8910487" y="3989583"/>
            <a:ext cx="1649811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8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SW</a:t>
            </a:r>
            <a:r>
              <a:rPr lang="ko-KR" altLang="en-US" sz="28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개발실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구축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DCBB31-909B-4FE0-9FE4-B8BF41E3F20B}"/>
              </a:ext>
            </a:extLst>
          </p:cNvPr>
          <p:cNvSpPr txBox="1"/>
          <p:nvPr/>
        </p:nvSpPr>
        <p:spPr>
          <a:xfrm>
            <a:off x="86671" y="1260389"/>
            <a:ext cx="102188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연세대학교 생체역학연구실과의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(2019.05.01~2022.12.31)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의 공동연구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[1]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통해 공사현장 일반작업동작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데이터셋 구축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성인남성 총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명에 대해서 데이터셋 구축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명은 생체역학연구실에서 자체 개발한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IMU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센서로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명은 세이프웨어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 개발한 추락보호복 시제품으로 측정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E519C4-3A4C-4C68-917D-1B335C801CBB}"/>
              </a:ext>
            </a:extLst>
          </p:cNvPr>
          <p:cNvSpPr txBox="1"/>
          <p:nvPr/>
        </p:nvSpPr>
        <p:spPr>
          <a:xfrm>
            <a:off x="86670" y="6352752"/>
            <a:ext cx="113558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[1]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한국산업기술평가관리원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안전보호복복합섬유산업육성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(R&amp;D), 20006386, 2019.05.01-2022.12.31</a:t>
            </a:r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728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측정 센서 스펙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E519C4-3A4C-4C68-917D-1B335C801CBB}"/>
              </a:ext>
            </a:extLst>
          </p:cNvPr>
          <p:cNvSpPr txBox="1"/>
          <p:nvPr/>
        </p:nvSpPr>
        <p:spPr>
          <a:xfrm>
            <a:off x="0" y="6229641"/>
            <a:ext cx="113558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[2] </a:t>
            </a:r>
            <a:r>
              <a:rPr lang="en-US" altLang="ko-KR" sz="1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Kim, Y., Jung, H., Koo, B., Kim, J., Kim, T., &amp; Nam, Y. (2020). Detection of Pre-Impact Falls from Heights Using an Inertial Measurement Unit Sensor. </a:t>
            </a:r>
            <a:r>
              <a:rPr lang="en-US" altLang="ko-KR" sz="16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Sensors</a:t>
            </a:r>
            <a:r>
              <a:rPr lang="en-US" altLang="ko-KR" sz="1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, </a:t>
            </a:r>
            <a:r>
              <a:rPr lang="en-US" altLang="ko-KR" sz="16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20</a:t>
            </a:r>
            <a:r>
              <a:rPr lang="en-US" altLang="ko-KR" sz="1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(18), 5388. https://doi.org/10.3390/s20185388</a:t>
            </a:r>
            <a:endParaRPr lang="ko-KR" altLang="en-US" sz="1600" dirty="0">
              <a:latin typeface="Times New Roman" panose="02020603050405020304" pitchFamily="18" charset="0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124E28EF-57C4-4777-A529-9DB4ABD6C2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2081" y="1292123"/>
            <a:ext cx="6055692" cy="44710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1" y="1260389"/>
            <a:ext cx="1021886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IMU: MPU-9250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가속도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±16g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각속도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±2000dps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지자기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±4800uT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샘플링 주파수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100Hz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771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목록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63759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</a:t>
            </a: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(2019.05.01.~2019.12.31.)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IRB No. 1041849-201911-BM-166-01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피험자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 남성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측정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C7262C3-0F5C-45CF-985F-F976D2AB36F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31" b="1324"/>
          <a:stretch/>
        </p:blipFill>
        <p:spPr>
          <a:xfrm>
            <a:off x="7339608" y="3143187"/>
            <a:ext cx="4208726" cy="3137912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02B7539-E01C-4968-969A-75C6B14D8A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537" y="4252536"/>
            <a:ext cx="6515470" cy="20285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8A2757-E605-4F57-8DD0-256B55FF9AE1}"/>
              </a:ext>
            </a:extLst>
          </p:cNvPr>
          <p:cNvSpPr txBox="1"/>
          <p:nvPr/>
        </p:nvSpPr>
        <p:spPr>
          <a:xfrm>
            <a:off x="2114467" y="3913982"/>
            <a:ext cx="331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1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동작 목록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DB114B-EFD2-4E43-97B3-BE480EB28D7A}"/>
              </a:ext>
            </a:extLst>
          </p:cNvPr>
          <p:cNvSpPr txBox="1"/>
          <p:nvPr/>
        </p:nvSpPr>
        <p:spPr>
          <a:xfrm>
            <a:off x="7771055" y="6281099"/>
            <a:ext cx="3760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1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영상 캡쳐 화면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468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목록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796993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</a:t>
            </a: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(2020.05.01.~2020.12.31.)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IRB No. 1041849-202004-BM-042-02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피험자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 남성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15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측정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018535F8-2B5F-4054-A420-684100852E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4941" y="3213100"/>
            <a:ext cx="5190581" cy="267434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FE8C8A3A-1033-4A17-B7A5-2231F50DD5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478" y="3213100"/>
            <a:ext cx="5837252" cy="34710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543008-3713-4C4A-AA86-81C66D048EC9}"/>
              </a:ext>
            </a:extLst>
          </p:cNvPr>
          <p:cNvSpPr txBox="1"/>
          <p:nvPr/>
        </p:nvSpPr>
        <p:spPr>
          <a:xfrm>
            <a:off x="1877556" y="2874546"/>
            <a:ext cx="331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동작 목록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0189031-CC4F-49D8-B153-C32BB6C81C41}"/>
              </a:ext>
            </a:extLst>
          </p:cNvPr>
          <p:cNvSpPr txBox="1"/>
          <p:nvPr/>
        </p:nvSpPr>
        <p:spPr>
          <a:xfrm>
            <a:off x="7190147" y="5902778"/>
            <a:ext cx="3760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영상 캡쳐 화면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7051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목록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106513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</a:t>
            </a: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(2022.05.01.~2022.12.31.)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IRB No. 1041849-202004-BM-042-02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피험자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 남성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17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측정 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</a:t>
            </a:r>
            <a:r>
              <a:rPr lang="ko-KR" altLang="en-US" sz="2000" b="1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시제품 착용하여 실험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1685FA6-0BBB-4901-887D-535AC52A6C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5487" y="3419328"/>
            <a:ext cx="4730993" cy="214006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CA2F39-3D1E-4F39-AEE5-2114535E0F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098" y="3429000"/>
            <a:ext cx="5156412" cy="326572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22C9402-73B1-4CF8-8B09-3D1EC57531C0}"/>
              </a:ext>
            </a:extLst>
          </p:cNvPr>
          <p:cNvSpPr txBox="1"/>
          <p:nvPr/>
        </p:nvSpPr>
        <p:spPr>
          <a:xfrm>
            <a:off x="1729275" y="3080774"/>
            <a:ext cx="331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3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동작 목록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F598DB-F66C-47C3-829C-2E425FB9858D}"/>
              </a:ext>
            </a:extLst>
          </p:cNvPr>
          <p:cNvSpPr txBox="1"/>
          <p:nvPr/>
        </p:nvSpPr>
        <p:spPr>
          <a:xfrm>
            <a:off x="7177790" y="5609400"/>
            <a:ext cx="3760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3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영상 캡쳐 화면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952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추락 검출 알고리즘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106513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하이브리드 알고리즘</a:t>
            </a:r>
            <a:endParaRPr lang="en-US" altLang="ko-KR" sz="2000" b="1" dirty="0">
              <a:solidFill>
                <a:srgbClr val="0070C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 알고리즘에 딥러닝 알고리즘의 결과를 추가로 반영하여 추락여부 판단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구축된 데이터셋 평가 결과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민감도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97.70 %   (170/174)        -&gt; </a:t>
            </a:r>
            <a:r>
              <a:rPr lang="ko-KR" altLang="en-US" sz="2000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특이도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100.00 % (2019/2019)    -&gt; </a:t>
            </a:r>
            <a:r>
              <a:rPr lang="ko-KR" altLang="en-US" sz="2000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정확도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99.82 %   (2189/2193)    -&gt; </a:t>
            </a:r>
            <a:r>
              <a:rPr lang="ko-KR" altLang="en-US" sz="2000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과 </a:t>
            </a:r>
            <a:r>
              <a:rPr lang="ko-KR" altLang="en-US" sz="2000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6EE5080-92A2-4919-92F4-B1F277EECAA7}"/>
              </a:ext>
            </a:extLst>
          </p:cNvPr>
          <p:cNvSpPr txBox="1"/>
          <p:nvPr/>
        </p:nvSpPr>
        <p:spPr>
          <a:xfrm>
            <a:off x="3404958" y="6352752"/>
            <a:ext cx="35794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하이브리드 알고리즘 블록 다이어그램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64A0FC6-A3DB-46F7-B397-5D4B6A67B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8695" y="3927598"/>
            <a:ext cx="7772009" cy="229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0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9CD12DF3-15E4-3A0C-62F7-0ABBD1F3D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018" y="1116135"/>
            <a:ext cx="3668527" cy="2205019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92876476-F8CF-5B47-8C93-9882D07C3DFB}"/>
              </a:ext>
            </a:extLst>
          </p:cNvPr>
          <p:cNvSpPr/>
          <p:nvPr/>
        </p:nvSpPr>
        <p:spPr>
          <a:xfrm>
            <a:off x="3444821" y="1548145"/>
            <a:ext cx="824945" cy="126252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08FD27E9-E23A-C643-B551-264AE096BD92}"/>
              </a:ext>
            </a:extLst>
          </p:cNvPr>
          <p:cNvSpPr/>
          <p:nvPr/>
        </p:nvSpPr>
        <p:spPr>
          <a:xfrm>
            <a:off x="3868054" y="1542265"/>
            <a:ext cx="417509" cy="1262525"/>
          </a:xfrm>
          <a:prstGeom prst="rect">
            <a:avLst/>
          </a:prstGeom>
          <a:solidFill>
            <a:srgbClr val="ED7D31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1A079B-AEA3-C406-F56F-2ED0233CECE8}"/>
              </a:ext>
            </a:extLst>
          </p:cNvPr>
          <p:cNvSpPr txBox="1"/>
          <p:nvPr/>
        </p:nvSpPr>
        <p:spPr>
          <a:xfrm>
            <a:off x="3504345" y="1964549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0C69070-D099-5AFF-3BEF-0EBF90C55E33}"/>
              </a:ext>
            </a:extLst>
          </p:cNvPr>
          <p:cNvSpPr txBox="1"/>
          <p:nvPr/>
        </p:nvSpPr>
        <p:spPr>
          <a:xfrm>
            <a:off x="3920404" y="1964549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E46488ED-C3D3-EF4F-2C39-3528B0516392}"/>
              </a:ext>
            </a:extLst>
          </p:cNvPr>
          <p:cNvGrpSpPr/>
          <p:nvPr/>
        </p:nvGrpSpPr>
        <p:grpSpPr>
          <a:xfrm>
            <a:off x="775020" y="4138387"/>
            <a:ext cx="3668525" cy="2205018"/>
            <a:chOff x="6681377" y="2135150"/>
            <a:chExt cx="4584589" cy="2755631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938BCF8A-E657-03EB-5203-A791DCCF20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81377" y="2135150"/>
              <a:ext cx="4584589" cy="2755631"/>
            </a:xfrm>
            <a:prstGeom prst="rect">
              <a:avLst/>
            </a:prstGeom>
          </p:spPr>
        </p:pic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1458F407-3DE5-7B0D-0BBB-8D766EBAD30A}"/>
                </a:ext>
              </a:extLst>
            </p:cNvPr>
            <p:cNvSpPr/>
            <p:nvPr/>
          </p:nvSpPr>
          <p:spPr>
            <a:xfrm>
              <a:off x="7216587" y="2714134"/>
              <a:ext cx="1951588" cy="1577788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F6CB450-7D7D-A9A4-0588-D405550CA2EA}"/>
                </a:ext>
              </a:extLst>
            </p:cNvPr>
            <p:cNvSpPr txBox="1"/>
            <p:nvPr/>
          </p:nvSpPr>
          <p:spPr>
            <a:xfrm>
              <a:off x="8026129" y="3244334"/>
              <a:ext cx="277907" cy="4615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88F78977-F34C-BE7F-5798-C5BD88683CF0}"/>
                </a:ext>
              </a:extLst>
            </p:cNvPr>
            <p:cNvSpPr/>
            <p:nvPr/>
          </p:nvSpPr>
          <p:spPr>
            <a:xfrm>
              <a:off x="9155683" y="2714134"/>
              <a:ext cx="1951588" cy="1577788"/>
            </a:xfrm>
            <a:prstGeom prst="rect">
              <a:avLst/>
            </a:prstGeom>
            <a:solidFill>
              <a:srgbClr val="ED7D31">
                <a:alpha val="60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E2A5523-D03F-B957-35DD-9F67F0E3A251}"/>
                </a:ext>
              </a:extLst>
            </p:cNvPr>
            <p:cNvSpPr txBox="1"/>
            <p:nvPr/>
          </p:nvSpPr>
          <p:spPr>
            <a:xfrm>
              <a:off x="9958024" y="3244334"/>
              <a:ext cx="277907" cy="4615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32A42B2C-1E4C-DDAF-2AD7-FE9AC43D65A8}"/>
              </a:ext>
            </a:extLst>
          </p:cNvPr>
          <p:cNvSpPr txBox="1"/>
          <p:nvPr/>
        </p:nvSpPr>
        <p:spPr>
          <a:xfrm>
            <a:off x="620845" y="3242987"/>
            <a:ext cx="10602578" cy="9898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① 발이 미끄러지면서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허리를 앞으로 숙인 것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en-US" altLang="ko-KR" sz="12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gyroX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보임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이때 회전하는 힘에 의해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Acc </a:t>
            </a:r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값이 증가하고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알고리즘은 이를 점프로 인식하여 </a:t>
            </a:r>
            <a:endParaRPr lang="en-US" altLang="ko-KR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</a:t>
            </a:r>
            <a:r>
              <a:rPr lang="ko-KR" altLang="en-US" sz="9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임계값을</a:t>
            </a:r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증가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② 이후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뒤로 넘어가면서 추락 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en-US" altLang="ko-KR" sz="12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Fall_count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19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 격발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9C13A570-82F6-4A65-B908-B45665AD9697}"/>
              </a:ext>
            </a:extLst>
          </p:cNvPr>
          <p:cNvGrpSpPr/>
          <p:nvPr/>
        </p:nvGrpSpPr>
        <p:grpSpPr>
          <a:xfrm>
            <a:off x="8512752" y="2000453"/>
            <a:ext cx="3301594" cy="3987675"/>
            <a:chOff x="7155873" y="609316"/>
            <a:chExt cx="4470203" cy="5540791"/>
          </a:xfrm>
        </p:grpSpPr>
        <p:sp>
          <p:nvSpPr>
            <p:cNvPr id="2" name="자유형: 도형 1">
              <a:extLst>
                <a:ext uri="{FF2B5EF4-FFF2-40B4-BE49-F238E27FC236}">
                  <a16:creationId xmlns:a16="http://schemas.microsoft.com/office/drawing/2014/main" id="{B343F7F0-FF9F-21A4-9DC1-38EDF4F7EE08}"/>
                </a:ext>
              </a:extLst>
            </p:cNvPr>
            <p:cNvSpPr/>
            <p:nvPr/>
          </p:nvSpPr>
          <p:spPr>
            <a:xfrm>
              <a:off x="9666672" y="1145897"/>
              <a:ext cx="1211790" cy="4421526"/>
            </a:xfrm>
            <a:custGeom>
              <a:avLst/>
              <a:gdLst>
                <a:gd name="connsiteX0" fmla="*/ 0 w 1459540"/>
                <a:gd name="connsiteY0" fmla="*/ 0 h 4438891"/>
                <a:gd name="connsiteX1" fmla="*/ 1059083 w 1459540"/>
                <a:gd name="connsiteY1" fmla="*/ 746567 h 4438891"/>
                <a:gd name="connsiteX2" fmla="*/ 1441048 w 1459540"/>
                <a:gd name="connsiteY2" fmla="*/ 4438891 h 4438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9540" h="4438891">
                  <a:moveTo>
                    <a:pt x="0" y="0"/>
                  </a:moveTo>
                  <a:cubicBezTo>
                    <a:pt x="409454" y="3376"/>
                    <a:pt x="818908" y="6752"/>
                    <a:pt x="1059083" y="746567"/>
                  </a:cubicBezTo>
                  <a:cubicBezTo>
                    <a:pt x="1299258" y="1486382"/>
                    <a:pt x="1526894" y="4112871"/>
                    <a:pt x="1441048" y="4438891"/>
                  </a:cubicBezTo>
                </a:path>
              </a:pathLst>
            </a:custGeom>
            <a:noFill/>
            <a:ln w="76200"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34335616-2EE0-7C4E-D91C-640DF8C1BE4A}"/>
                </a:ext>
              </a:extLst>
            </p:cNvPr>
            <p:cNvSpPr/>
            <p:nvPr/>
          </p:nvSpPr>
          <p:spPr>
            <a:xfrm>
              <a:off x="8647408" y="630389"/>
              <a:ext cx="56812" cy="493703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cxnSp>
          <p:nvCxnSpPr>
            <p:cNvPr id="4" name="직선 연결선 3">
              <a:extLst>
                <a:ext uri="{FF2B5EF4-FFF2-40B4-BE49-F238E27FC236}">
                  <a16:creationId xmlns:a16="http://schemas.microsoft.com/office/drawing/2014/main" id="{BF8FDE1C-D46D-FE19-EFAF-D382B7306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204365" y="5567420"/>
              <a:ext cx="4391890" cy="868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FC0A0D5-A3FB-1B62-6F0D-360EB97DAFD3}"/>
                </a:ext>
              </a:extLst>
            </p:cNvPr>
            <p:cNvSpPr txBox="1"/>
            <p:nvPr/>
          </p:nvSpPr>
          <p:spPr>
            <a:xfrm>
              <a:off x="7547188" y="5206188"/>
              <a:ext cx="762242" cy="51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GL </a:t>
              </a:r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01D73BDB-92B1-D9D6-44F4-5B2A9C30A54C}"/>
                </a:ext>
              </a:extLst>
            </p:cNvPr>
            <p:cNvSpPr/>
            <p:nvPr/>
          </p:nvSpPr>
          <p:spPr>
            <a:xfrm>
              <a:off x="7204365" y="5600310"/>
              <a:ext cx="4391890" cy="549797"/>
            </a:xfrm>
            <a:prstGeom prst="rect">
              <a:avLst/>
            </a:prstGeom>
            <a:pattFill prst="ltDnDiag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6B79AB6-B69A-0422-2D07-4BA02A97289F}"/>
                </a:ext>
              </a:extLst>
            </p:cNvPr>
            <p:cNvSpPr txBox="1"/>
            <p:nvPr/>
          </p:nvSpPr>
          <p:spPr>
            <a:xfrm>
              <a:off x="7467599" y="768221"/>
              <a:ext cx="1133986" cy="3848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AL Fence</a:t>
              </a:r>
              <a:endParaRPr lang="ko-KR" altLang="en-US" sz="12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4040B195-B47C-DD98-94F5-0A5D92F7595B}"/>
                </a:ext>
              </a:extLst>
            </p:cNvPr>
            <p:cNvCxnSpPr>
              <a:cxnSpLocks/>
            </p:cNvCxnSpPr>
            <p:nvPr/>
          </p:nvCxnSpPr>
          <p:spPr>
            <a:xfrm>
              <a:off x="7155873" y="630389"/>
              <a:ext cx="426027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화살표 연결선 8">
              <a:extLst>
                <a:ext uri="{FF2B5EF4-FFF2-40B4-BE49-F238E27FC236}">
                  <a16:creationId xmlns:a16="http://schemas.microsoft.com/office/drawing/2014/main" id="{4352C5A0-15ED-4658-9953-3AF05A010534}"/>
                </a:ext>
              </a:extLst>
            </p:cNvPr>
            <p:cNvCxnSpPr/>
            <p:nvPr/>
          </p:nvCxnSpPr>
          <p:spPr>
            <a:xfrm>
              <a:off x="8411880" y="630389"/>
              <a:ext cx="0" cy="4945712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49DF462-0D76-BFDB-9182-1CE20FDC1737}"/>
                </a:ext>
              </a:extLst>
            </p:cNvPr>
            <p:cNvSpPr txBox="1"/>
            <p:nvPr/>
          </p:nvSpPr>
          <p:spPr>
            <a:xfrm rot="16200000">
              <a:off x="7699778" y="3118625"/>
              <a:ext cx="1151980" cy="3750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5000mm</a:t>
              </a:r>
              <a:endParaRPr lang="ko-KR" altLang="en-US" sz="12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F08F5B5F-D726-23A0-4271-31B02666C593}"/>
                </a:ext>
              </a:extLst>
            </p:cNvPr>
            <p:cNvSpPr/>
            <p:nvPr/>
          </p:nvSpPr>
          <p:spPr>
            <a:xfrm>
              <a:off x="8704220" y="639069"/>
              <a:ext cx="130224" cy="4928351"/>
            </a:xfrm>
            <a:prstGeom prst="rect">
              <a:avLst/>
            </a:prstGeom>
            <a:pattFill prst="dashDnDiag">
              <a:fgClr>
                <a:schemeClr val="tx1"/>
              </a:fgClr>
              <a:bgClr>
                <a:schemeClr val="bg1"/>
              </a:bgClr>
            </a:patt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21B133C8-4F08-34CF-B4D3-7259E85A44E9}"/>
                </a:ext>
              </a:extLst>
            </p:cNvPr>
            <p:cNvSpPr/>
            <p:nvPr/>
          </p:nvSpPr>
          <p:spPr>
            <a:xfrm>
              <a:off x="8846317" y="3912086"/>
              <a:ext cx="568036" cy="4571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A4A196D5-D374-CF85-F0F7-EE1965814259}"/>
                </a:ext>
              </a:extLst>
            </p:cNvPr>
            <p:cNvSpPr/>
            <p:nvPr/>
          </p:nvSpPr>
          <p:spPr>
            <a:xfrm>
              <a:off x="8834444" y="2243927"/>
              <a:ext cx="568036" cy="4571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448E693F-09C2-395B-4623-1BF3D98F48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grayscl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21" t="31176" r="43566" b="29109"/>
            <a:stretch/>
          </p:blipFill>
          <p:spPr>
            <a:xfrm rot="663315">
              <a:off x="9002417" y="609316"/>
              <a:ext cx="1143105" cy="1738746"/>
            </a:xfrm>
            <a:prstGeom prst="rect">
              <a:avLst/>
            </a:prstGeom>
          </p:spPr>
        </p:pic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5122A56D-C50E-0B5A-1498-E0020E1A42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grayscl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4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71" t="43626" b="28489"/>
            <a:stretch/>
          </p:blipFill>
          <p:spPr>
            <a:xfrm>
              <a:off x="9490200" y="2605187"/>
              <a:ext cx="1904812" cy="1325595"/>
            </a:xfrm>
            <a:prstGeom prst="rect">
              <a:avLst/>
            </a:prstGeom>
          </p:spPr>
        </p:pic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1E6B5439-3A30-8403-C601-96FE20BC6C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65" t="70141" r="3315" b="16368"/>
            <a:stretch/>
          </p:blipFill>
          <p:spPr>
            <a:xfrm>
              <a:off x="9732164" y="4909026"/>
              <a:ext cx="1893912" cy="700713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BA9CECF-486F-00E0-0C52-C137DA6E3F28}"/>
                </a:ext>
              </a:extLst>
            </p:cNvPr>
            <p:cNvSpPr txBox="1"/>
            <p:nvPr/>
          </p:nvSpPr>
          <p:spPr>
            <a:xfrm>
              <a:off x="10079246" y="794049"/>
              <a:ext cx="222377" cy="51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733045C-F6DF-64C4-88D1-14682B887442}"/>
                </a:ext>
              </a:extLst>
            </p:cNvPr>
            <p:cNvSpPr txBox="1"/>
            <p:nvPr/>
          </p:nvSpPr>
          <p:spPr>
            <a:xfrm>
              <a:off x="11083730" y="2545682"/>
              <a:ext cx="222377" cy="51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EE77BDA3-2717-1706-8EE9-1C010D27292A}"/>
                </a:ext>
              </a:extLst>
            </p:cNvPr>
            <p:cNvSpPr/>
            <p:nvPr/>
          </p:nvSpPr>
          <p:spPr>
            <a:xfrm>
              <a:off x="11196273" y="4796758"/>
              <a:ext cx="192571" cy="192571"/>
            </a:xfrm>
            <a:prstGeom prst="ellipse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dirty="0">
                  <a:solidFill>
                    <a:schemeClr val="tx1"/>
                  </a:solidFill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3</a:t>
              </a:r>
              <a:endParaRPr lang="ko-KR" altLang="en-US" sz="1400" dirty="0">
                <a:solidFill>
                  <a:schemeClr val="tx1"/>
                </a:solidFill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C4AFABA2-00CC-9476-23DA-02157254D4BB}"/>
              </a:ext>
            </a:extLst>
          </p:cNvPr>
          <p:cNvSpPr txBox="1"/>
          <p:nvPr/>
        </p:nvSpPr>
        <p:spPr>
          <a:xfrm>
            <a:off x="-2287" y="390136"/>
            <a:ext cx="682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현대산업개발 </a:t>
            </a:r>
            <a:r>
              <a:rPr lang="ko-KR" altLang="en-US" sz="2000" b="1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서산아이파크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현장 </a:t>
            </a:r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5M 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 데이터 분석 로그 </a:t>
            </a:r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96937C65-3993-869C-6B70-7D55CD9696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568" y="4036353"/>
            <a:ext cx="3301593" cy="1986793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1350CB6D-F47D-7A87-D533-E4C83A11126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304" y="1940805"/>
            <a:ext cx="3309207" cy="1861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6EFBF16-5D6C-587C-274C-DB2848FA61CA}"/>
              </a:ext>
            </a:extLst>
          </p:cNvPr>
          <p:cNvSpPr txBox="1"/>
          <p:nvPr/>
        </p:nvSpPr>
        <p:spPr>
          <a:xfrm>
            <a:off x="4872577" y="1723170"/>
            <a:ext cx="64152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현장사진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endParaRPr lang="ko-KR" altLang="en-US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AAD04D6-41CD-AE20-E89B-77E15C0CC43A}"/>
              </a:ext>
            </a:extLst>
          </p:cNvPr>
          <p:cNvSpPr txBox="1"/>
          <p:nvPr/>
        </p:nvSpPr>
        <p:spPr>
          <a:xfrm>
            <a:off x="4901286" y="3833725"/>
            <a:ext cx="6767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현장사진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endParaRPr lang="ko-KR" altLang="en-US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34FB81E7-3710-4C4B-B3D6-06D10E2BADB2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8" name="직선 연결선 37">
              <a:extLst>
                <a:ext uri="{FF2B5EF4-FFF2-40B4-BE49-F238E27FC236}">
                  <a16:creationId xmlns:a16="http://schemas.microsoft.com/office/drawing/2014/main" id="{00B23C5A-F6F7-49C9-BA76-B9DE540816E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F44D8ED0-4E92-4F31-82C3-D1D75FB4BDF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9CD224B0-B841-407B-9772-2555DFCB8D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4652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>
            <a:extLst>
              <a:ext uri="{FF2B5EF4-FFF2-40B4-BE49-F238E27FC236}">
                <a16:creationId xmlns:a16="http://schemas.microsoft.com/office/drawing/2014/main" id="{E3E03951-97AE-5D43-6304-C70B623C9123}"/>
              </a:ext>
            </a:extLst>
          </p:cNvPr>
          <p:cNvSpPr/>
          <p:nvPr/>
        </p:nvSpPr>
        <p:spPr>
          <a:xfrm>
            <a:off x="6511734" y="1816864"/>
            <a:ext cx="5012496" cy="380456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DD3DE85B-C99F-007D-AE8C-966F9C0DF0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235908" flipH="1">
            <a:off x="8150581" y="3301997"/>
            <a:ext cx="769806" cy="131887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5628CD4-6715-EADA-8B85-31D0D56CA94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71" t="43626" b="28489"/>
          <a:stretch/>
        </p:blipFill>
        <p:spPr>
          <a:xfrm rot="855105" flipH="1">
            <a:off x="7035098" y="4129744"/>
            <a:ext cx="1324000" cy="966396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386949F-D3D0-2B47-99B5-7B2EB455614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65" t="70141" r="3315" b="16368"/>
          <a:stretch/>
        </p:blipFill>
        <p:spPr>
          <a:xfrm flipH="1">
            <a:off x="6840107" y="5057750"/>
            <a:ext cx="1257879" cy="567809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3ED28C02-96AD-E433-9F01-52EA7556C7BC}"/>
              </a:ext>
            </a:extLst>
          </p:cNvPr>
          <p:cNvGrpSpPr/>
          <p:nvPr/>
        </p:nvGrpSpPr>
        <p:grpSpPr>
          <a:xfrm>
            <a:off x="8578076" y="3184041"/>
            <a:ext cx="731591" cy="2437290"/>
            <a:chOff x="9856515" y="2881071"/>
            <a:chExt cx="897440" cy="2989815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7E8CFE5A-7482-D1E6-757B-4F2C1D7D3AAB}"/>
                </a:ext>
              </a:extLst>
            </p:cNvPr>
            <p:cNvSpPr/>
            <p:nvPr/>
          </p:nvSpPr>
          <p:spPr>
            <a:xfrm rot="939767">
              <a:off x="9856515" y="2881071"/>
              <a:ext cx="56305" cy="298497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ABC58647-FFD6-72DE-E7ED-0ED0CA865F35}"/>
                </a:ext>
              </a:extLst>
            </p:cNvPr>
            <p:cNvSpPr/>
            <p:nvPr/>
          </p:nvSpPr>
          <p:spPr>
            <a:xfrm rot="20705709">
              <a:off x="10697650" y="2885916"/>
              <a:ext cx="56305" cy="298497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B4A9E921-7173-8F81-078E-0F80FE2FD05C}"/>
                </a:ext>
              </a:extLst>
            </p:cNvPr>
            <p:cNvSpPr/>
            <p:nvPr/>
          </p:nvSpPr>
          <p:spPr>
            <a:xfrm>
              <a:off x="9940636" y="4260273"/>
              <a:ext cx="755073" cy="4571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E3411F25-003A-6470-A5BB-334D0924F2DC}"/>
              </a:ext>
            </a:extLst>
          </p:cNvPr>
          <p:cNvCxnSpPr>
            <a:cxnSpLocks/>
          </p:cNvCxnSpPr>
          <p:nvPr/>
        </p:nvCxnSpPr>
        <p:spPr>
          <a:xfrm>
            <a:off x="6246480" y="5584098"/>
            <a:ext cx="5832763" cy="4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F6F46DF-CD4B-6C40-2442-315D17BAFB0A}"/>
              </a:ext>
            </a:extLst>
          </p:cNvPr>
          <p:cNvSpPr/>
          <p:nvPr/>
        </p:nvSpPr>
        <p:spPr>
          <a:xfrm>
            <a:off x="6246480" y="5607477"/>
            <a:ext cx="5832763" cy="528574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135C33-FE5C-C1EE-3E21-D9E514295264}"/>
              </a:ext>
            </a:extLst>
          </p:cNvPr>
          <p:cNvSpPr txBox="1"/>
          <p:nvPr/>
        </p:nvSpPr>
        <p:spPr>
          <a:xfrm>
            <a:off x="11641264" y="5226173"/>
            <a:ext cx="56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GL </a:t>
            </a:r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633892-FE8F-F432-087D-E53EE7919436}"/>
              </a:ext>
            </a:extLst>
          </p:cNvPr>
          <p:cNvSpPr txBox="1"/>
          <p:nvPr/>
        </p:nvSpPr>
        <p:spPr>
          <a:xfrm>
            <a:off x="7997897" y="2853903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3B02FED-55AE-3A9A-1BF0-BCEE51A62038}"/>
              </a:ext>
            </a:extLst>
          </p:cNvPr>
          <p:cNvSpPr txBox="1"/>
          <p:nvPr/>
        </p:nvSpPr>
        <p:spPr>
          <a:xfrm>
            <a:off x="7108133" y="3783729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442318DA-7A29-6E7B-B16A-0D63DE3954C3}"/>
              </a:ext>
            </a:extLst>
          </p:cNvPr>
          <p:cNvSpPr/>
          <p:nvPr/>
        </p:nvSpPr>
        <p:spPr>
          <a:xfrm>
            <a:off x="6840107" y="4965181"/>
            <a:ext cx="155855" cy="185137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3</a:t>
            </a:r>
            <a:endParaRPr lang="ko-KR" altLang="en-US" sz="1400" dirty="0">
              <a:solidFill>
                <a:schemeClr val="tx1"/>
              </a:solidFill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AF71A27-067D-0A36-A169-394956244373}"/>
              </a:ext>
            </a:extLst>
          </p:cNvPr>
          <p:cNvSpPr/>
          <p:nvPr/>
        </p:nvSpPr>
        <p:spPr>
          <a:xfrm>
            <a:off x="10224655" y="1967280"/>
            <a:ext cx="179979" cy="3593440"/>
          </a:xfrm>
          <a:prstGeom prst="rect">
            <a:avLst/>
          </a:prstGeom>
          <a:pattFill prst="horzBrick">
            <a:fgClr>
              <a:schemeClr val="tx1"/>
            </a:fgClr>
            <a:bgClr>
              <a:schemeClr val="bg1">
                <a:lumMod val="85000"/>
              </a:schemeClr>
            </a:bgClr>
          </a:patt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2BB2371-3B01-624E-6300-AF6EF2A3D2F5}"/>
              </a:ext>
            </a:extLst>
          </p:cNvPr>
          <p:cNvSpPr/>
          <p:nvPr/>
        </p:nvSpPr>
        <p:spPr>
          <a:xfrm rot="16200000">
            <a:off x="8965396" y="-782561"/>
            <a:ext cx="141892" cy="5340745"/>
          </a:xfrm>
          <a:prstGeom prst="rect">
            <a:avLst/>
          </a:prstGeom>
          <a:pattFill prst="horzBrick">
            <a:fgClr>
              <a:schemeClr val="tx1"/>
            </a:fgClr>
            <a:bgClr>
              <a:schemeClr val="bg1">
                <a:lumMod val="85000"/>
              </a:schemeClr>
            </a:bgClr>
          </a:patt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D61BAAF-E9B5-33A5-85EF-7F32ACEC157B}"/>
              </a:ext>
            </a:extLst>
          </p:cNvPr>
          <p:cNvSpPr/>
          <p:nvPr/>
        </p:nvSpPr>
        <p:spPr>
          <a:xfrm>
            <a:off x="6511733" y="2505892"/>
            <a:ext cx="3712922" cy="4571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8BA5C470-6B64-9720-4EE5-D8DCE3B4AE01}"/>
              </a:ext>
            </a:extLst>
          </p:cNvPr>
          <p:cNvCxnSpPr/>
          <p:nvPr/>
        </p:nvCxnSpPr>
        <p:spPr>
          <a:xfrm>
            <a:off x="8882743" y="1967279"/>
            <a:ext cx="0" cy="53861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076EA93F-A009-A2BB-B61E-475936A46BFC}"/>
              </a:ext>
            </a:extLst>
          </p:cNvPr>
          <p:cNvCxnSpPr/>
          <p:nvPr/>
        </p:nvCxnSpPr>
        <p:spPr>
          <a:xfrm>
            <a:off x="7370091" y="1967279"/>
            <a:ext cx="0" cy="53861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1403577D-FC6E-5E58-D19A-D3066B73931F}"/>
              </a:ext>
            </a:extLst>
          </p:cNvPr>
          <p:cNvSpPr txBox="1"/>
          <p:nvPr/>
        </p:nvSpPr>
        <p:spPr>
          <a:xfrm>
            <a:off x="667771" y="611634"/>
            <a:ext cx="5186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우성종합관리 고덕현장 </a:t>
            </a:r>
            <a:r>
              <a:rPr lang="en-US" altLang="ko-KR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1M </a:t>
            </a:r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 데이터 분석 로그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B07E516-6FA3-CF62-C6A6-179611F4CF2E}"/>
              </a:ext>
            </a:extLst>
          </p:cNvPr>
          <p:cNvSpPr txBox="1"/>
          <p:nvPr/>
        </p:nvSpPr>
        <p:spPr>
          <a:xfrm>
            <a:off x="737439" y="1024591"/>
            <a:ext cx="8623299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 상황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: A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형 사다리 작업 </a:t>
            </a:r>
            <a:endParaRPr lang="en-US" altLang="ko-KR" sz="1600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4FC4331-A1CA-52D5-55F2-B206E57B4E00}"/>
              </a:ext>
            </a:extLst>
          </p:cNvPr>
          <p:cNvSpPr txBox="1"/>
          <p:nvPr/>
        </p:nvSpPr>
        <p:spPr>
          <a:xfrm>
            <a:off x="874713" y="1314532"/>
            <a:ext cx="3358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실제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추락사고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발생</a:t>
            </a:r>
            <a:r>
              <a:rPr lang="en-US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–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사다리작업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중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발을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헛디뎌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</a:t>
            </a:r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en-US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0" name="Rectangle 2">
            <a:extLst>
              <a:ext uri="{FF2B5EF4-FFF2-40B4-BE49-F238E27FC236}">
                <a16:creationId xmlns:a16="http://schemas.microsoft.com/office/drawing/2014/main" id="{229CC010-45A7-97DE-B0C5-DC5E6F30DB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771" y="2161627"/>
            <a:ext cx="97347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aphicFrame>
        <p:nvGraphicFramePr>
          <p:cNvPr id="31" name="차트 30">
            <a:extLst>
              <a:ext uri="{FF2B5EF4-FFF2-40B4-BE49-F238E27FC236}">
                <a16:creationId xmlns:a16="http://schemas.microsoft.com/office/drawing/2014/main" id="{4D40546C-1E95-40D8-D10B-3F12A89243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7006336"/>
              </p:ext>
            </p:extLst>
          </p:nvPr>
        </p:nvGraphicFramePr>
        <p:xfrm>
          <a:off x="765759" y="1617261"/>
          <a:ext cx="5194978" cy="2495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2" name="Rectangle 3">
            <a:extLst>
              <a:ext uri="{FF2B5EF4-FFF2-40B4-BE49-F238E27FC236}">
                <a16:creationId xmlns:a16="http://schemas.microsoft.com/office/drawing/2014/main" id="{1BDF9581-FB28-BADC-3B78-AFDCB8905C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197" y="4791490"/>
            <a:ext cx="4612518" cy="245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175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○ AS 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입고된 제품의 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roll(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좌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-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우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), pitch(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앞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-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뒤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 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그래프</a:t>
            </a:r>
            <a:endParaRPr kumimoji="0" lang="ko-KR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3" name="Rectangle 5">
            <a:extLst>
              <a:ext uri="{FF2B5EF4-FFF2-40B4-BE49-F238E27FC236}">
                <a16:creationId xmlns:a16="http://schemas.microsoft.com/office/drawing/2014/main" id="{166E034D-27C5-FBF8-425D-B4ADBCCE8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935" y="437949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aphicFrame>
        <p:nvGraphicFramePr>
          <p:cNvPr id="34" name="차트 33">
            <a:extLst>
              <a:ext uri="{FF2B5EF4-FFF2-40B4-BE49-F238E27FC236}">
                <a16:creationId xmlns:a16="http://schemas.microsoft.com/office/drawing/2014/main" id="{4C5206ED-EC1F-FF10-A82A-98536701A8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6778822"/>
              </p:ext>
            </p:extLst>
          </p:nvPr>
        </p:nvGraphicFramePr>
        <p:xfrm>
          <a:off x="771848" y="4112323"/>
          <a:ext cx="5004638" cy="2306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5" name="Rectangle 6">
            <a:extLst>
              <a:ext uri="{FF2B5EF4-FFF2-40B4-BE49-F238E27FC236}">
                <a16:creationId xmlns:a16="http://schemas.microsoft.com/office/drawing/2014/main" id="{499069DF-7324-7B2B-9C29-7A1F48F4D0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6480" y="1478762"/>
            <a:ext cx="336983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한컴 말랑말랑 Regular" panose="020F0303000000000000" pitchFamily="50" charset="-127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추락 예상 높이 </a:t>
            </a:r>
            <a:r>
              <a:rPr kumimoji="0" lang="en-US" altLang="ko-KR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한컴 말랑말랑 Regular" panose="020F0303000000000000" pitchFamily="50" charset="-127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95cm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한컴 말랑말랑 Regular" panose="020F0303000000000000" pitchFamily="50" charset="-127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, Trigger 3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한컴 말랑말랑 Regular" panose="020F0303000000000000" pitchFamily="50" charset="-127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으로 점프 있는 추락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한컴 말랑말랑 Regular" panose="020F0303000000000000" pitchFamily="50" charset="-127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.</a:t>
            </a: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2D30C4B8-6EFC-4A45-BFBF-3A899D0F6E76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08E56686-8458-4802-93BC-75BAD044D15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94E37E3D-11E6-45C0-A931-FC5FA85FEEB5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39" name="그림 38">
              <a:extLst>
                <a:ext uri="{FF2B5EF4-FFF2-40B4-BE49-F238E27FC236}">
                  <a16:creationId xmlns:a16="http://schemas.microsoft.com/office/drawing/2014/main" id="{54658A96-4487-45B1-A9EA-24A77D4E08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508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>
            <a:extLst>
              <a:ext uri="{FF2B5EF4-FFF2-40B4-BE49-F238E27FC236}">
                <a16:creationId xmlns:a16="http://schemas.microsoft.com/office/drawing/2014/main" id="{EA7FC247-3BEB-3CA4-6ADA-813762AC02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235908" flipH="1">
            <a:off x="8311403" y="3222902"/>
            <a:ext cx="769806" cy="131887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0B1DC7-18D3-4F34-4193-40BB4C1C322C}"/>
              </a:ext>
            </a:extLst>
          </p:cNvPr>
          <p:cNvSpPr txBox="1"/>
          <p:nvPr/>
        </p:nvSpPr>
        <p:spPr>
          <a:xfrm>
            <a:off x="667771" y="611634"/>
            <a:ext cx="5149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아젤리아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웨딩홀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작업현장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씨저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리프트 </a:t>
            </a:r>
            <a:r>
              <a:rPr lang="en-US" altLang="ko-KR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1.2M </a:t>
            </a:r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D6C3AC-0643-38B8-8E15-AB53BEED3094}"/>
              </a:ext>
            </a:extLst>
          </p:cNvPr>
          <p:cNvSpPr txBox="1"/>
          <p:nvPr/>
        </p:nvSpPr>
        <p:spPr>
          <a:xfrm>
            <a:off x="1058158" y="1198373"/>
            <a:ext cx="4079963" cy="11390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9875" algn="just" latinLnBrk="1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실제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추락사고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발생</a:t>
            </a:r>
            <a:r>
              <a:rPr lang="en-US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– 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사용자 주장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(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격발 원인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</a:t>
            </a:r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marL="269875" algn="just" latinLnBrk="1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○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실제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추락사고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발생</a:t>
            </a:r>
            <a:r>
              <a:rPr lang="en-US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– </a:t>
            </a:r>
            <a:r>
              <a:rPr lang="ko-KR" altLang="en-US" sz="1200" kern="1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씨저리프트</a:t>
            </a:r>
            <a:r>
              <a:rPr lang="ko-KR" altLang="en-US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(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고소작업차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작업중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</a:t>
            </a:r>
            <a:r>
              <a:rPr lang="en-US" altLang="ko-KR" sz="1200" b="1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 )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en-US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9F2CF1F9-39D2-D2D4-8EE4-FEDC5535C9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8407"/>
              </p:ext>
            </p:extLst>
          </p:nvPr>
        </p:nvGraphicFramePr>
        <p:xfrm>
          <a:off x="407988" y="1956679"/>
          <a:ext cx="5632593" cy="487045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407569">
                  <a:extLst>
                    <a:ext uri="{9D8B030D-6E8A-4147-A177-3AD203B41FA5}">
                      <a16:colId xmlns:a16="http://schemas.microsoft.com/office/drawing/2014/main" val="750109205"/>
                    </a:ext>
                  </a:extLst>
                </a:gridCol>
                <a:gridCol w="1407569">
                  <a:extLst>
                    <a:ext uri="{9D8B030D-6E8A-4147-A177-3AD203B41FA5}">
                      <a16:colId xmlns:a16="http://schemas.microsoft.com/office/drawing/2014/main" val="3440791659"/>
                    </a:ext>
                  </a:extLst>
                </a:gridCol>
                <a:gridCol w="1407569">
                  <a:extLst>
                    <a:ext uri="{9D8B030D-6E8A-4147-A177-3AD203B41FA5}">
                      <a16:colId xmlns:a16="http://schemas.microsoft.com/office/drawing/2014/main" val="1568197840"/>
                    </a:ext>
                  </a:extLst>
                </a:gridCol>
                <a:gridCol w="1409886">
                  <a:extLst>
                    <a:ext uri="{9D8B030D-6E8A-4147-A177-3AD203B41FA5}">
                      <a16:colId xmlns:a16="http://schemas.microsoft.com/office/drawing/2014/main" val="855410649"/>
                    </a:ext>
                  </a:extLst>
                </a:gridCol>
              </a:tblGrid>
              <a:tr h="24701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사용처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 err="1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아젤리아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입고 날짜</a:t>
                      </a:r>
                      <a:endParaRPr lang="ko-KR" sz="900" kern="10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2024. 4. 17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99106"/>
                  </a:ext>
                </a:extLst>
              </a:tr>
              <a:tr h="24003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제품 종류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C3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펌웨어 버전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Ver=230704_C3_1.3.0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97991436"/>
                  </a:ext>
                </a:extLst>
              </a:tr>
            </a:tbl>
          </a:graphicData>
        </a:graphic>
      </p:graphicFrame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CD22370F-A2E9-431F-9850-1F6A9D2D64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1331684"/>
              </p:ext>
            </p:extLst>
          </p:nvPr>
        </p:nvGraphicFramePr>
        <p:xfrm>
          <a:off x="594628" y="2632506"/>
          <a:ext cx="5103633" cy="3027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01CB59FB-80CC-F158-FCD8-4107ACF276CA}"/>
              </a:ext>
            </a:extLst>
          </p:cNvPr>
          <p:cNvSpPr txBox="1"/>
          <p:nvPr/>
        </p:nvSpPr>
        <p:spPr>
          <a:xfrm>
            <a:off x="407988" y="5900717"/>
            <a:ext cx="6107874" cy="289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9875" algn="l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결론 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추락 예상 높이 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95cm, Trigger 1</a:t>
            </a: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으로 점프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회전 없는 추락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. </a:t>
            </a: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정상 격발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.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CF9A1AE-D83B-5C9B-C630-5DC0D235DD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990" y="565066"/>
            <a:ext cx="3089564" cy="2317173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7B7D6FC-3712-0D6B-7A15-34050C0F16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293" y="565066"/>
            <a:ext cx="1737880" cy="231717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A67B986-6C75-AAA2-6476-26E693C44EB4}"/>
              </a:ext>
            </a:extLst>
          </p:cNvPr>
          <p:cNvSpPr txBox="1"/>
          <p:nvPr/>
        </p:nvSpPr>
        <p:spPr>
          <a:xfrm>
            <a:off x="8767134" y="2882239"/>
            <a:ext cx="114646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&lt;  </a:t>
            </a:r>
            <a:r>
              <a:rPr lang="ko-KR" altLang="en-US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실제사고현장차량  </a:t>
            </a:r>
            <a:r>
              <a:rPr lang="en-US" altLang="ko-KR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&gt;</a:t>
            </a:r>
            <a:r>
              <a:rPr lang="ko-KR" altLang="en-US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 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BDFB004D-A158-C199-70FC-C96DEFB65114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8472991" y="3785122"/>
            <a:ext cx="3011742" cy="1822355"/>
          </a:xfrm>
          <a:prstGeom prst="rect">
            <a:avLst/>
          </a:prstGeom>
        </p:spPr>
      </p:pic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31000A8A-1654-D842-1BF1-271BF2A70720}"/>
              </a:ext>
            </a:extLst>
          </p:cNvPr>
          <p:cNvCxnSpPr>
            <a:cxnSpLocks/>
          </p:cNvCxnSpPr>
          <p:nvPr/>
        </p:nvCxnSpPr>
        <p:spPr>
          <a:xfrm>
            <a:off x="6246480" y="5584098"/>
            <a:ext cx="5832763" cy="4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ED35B72-313C-8CC5-C618-35CE4913EEE2}"/>
              </a:ext>
            </a:extLst>
          </p:cNvPr>
          <p:cNvSpPr/>
          <p:nvPr/>
        </p:nvSpPr>
        <p:spPr>
          <a:xfrm>
            <a:off x="6246480" y="5607477"/>
            <a:ext cx="5832763" cy="528574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4E319E-D8AD-C467-088A-3DB599559324}"/>
              </a:ext>
            </a:extLst>
          </p:cNvPr>
          <p:cNvSpPr txBox="1"/>
          <p:nvPr/>
        </p:nvSpPr>
        <p:spPr>
          <a:xfrm>
            <a:off x="11641264" y="5226173"/>
            <a:ext cx="56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GL </a:t>
            </a:r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F48FEA0-ACE7-4F25-D550-EEC7B6FC9CD4}"/>
              </a:ext>
            </a:extLst>
          </p:cNvPr>
          <p:cNvSpPr txBox="1"/>
          <p:nvPr/>
        </p:nvSpPr>
        <p:spPr>
          <a:xfrm>
            <a:off x="11353666" y="4917213"/>
            <a:ext cx="42832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1200</a:t>
            </a:r>
            <a:endParaRPr lang="ko-KR" altLang="en-US" sz="800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D1AED1B0-4EFE-6A3F-FD0F-CB6C065368B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71" t="43626" b="28489"/>
          <a:stretch/>
        </p:blipFill>
        <p:spPr>
          <a:xfrm rot="855105" flipH="1">
            <a:off x="7154721" y="4136220"/>
            <a:ext cx="1324000" cy="966396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40C4B8C6-4C97-F287-9B95-59EC785BCB8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65" t="70141" r="3315" b="16368"/>
          <a:stretch/>
        </p:blipFill>
        <p:spPr>
          <a:xfrm rot="21369916" flipH="1">
            <a:off x="6916909" y="5088732"/>
            <a:ext cx="1257879" cy="56780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6333D49-88CF-7826-6270-055C219DEB69}"/>
              </a:ext>
            </a:extLst>
          </p:cNvPr>
          <p:cNvSpPr txBox="1"/>
          <p:nvPr/>
        </p:nvSpPr>
        <p:spPr>
          <a:xfrm>
            <a:off x="7997897" y="2853903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AC7E690-5AD7-0061-5743-DA001F5BEF76}"/>
              </a:ext>
            </a:extLst>
          </p:cNvPr>
          <p:cNvSpPr txBox="1"/>
          <p:nvPr/>
        </p:nvSpPr>
        <p:spPr>
          <a:xfrm>
            <a:off x="7108133" y="3783729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0A3CD002-661E-E893-2783-E38DC2B93EA1}"/>
              </a:ext>
            </a:extLst>
          </p:cNvPr>
          <p:cNvSpPr/>
          <p:nvPr/>
        </p:nvSpPr>
        <p:spPr>
          <a:xfrm>
            <a:off x="6840107" y="4965181"/>
            <a:ext cx="155855" cy="185137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3</a:t>
            </a:r>
            <a:endParaRPr lang="ko-KR" altLang="en-US" sz="1400" dirty="0">
              <a:solidFill>
                <a:schemeClr val="tx1"/>
              </a:solidFill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CA4962-B29C-4348-939C-E8F1AEBEEF8A}"/>
              </a:ext>
            </a:extLst>
          </p:cNvPr>
          <p:cNvSpPr txBox="1"/>
          <p:nvPr/>
        </p:nvSpPr>
        <p:spPr>
          <a:xfrm>
            <a:off x="1844499" y="4710356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①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5BDF3AF3-BF28-4E51-86B3-BED6ECCE9CC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27" name="직선 연결선 26">
              <a:extLst>
                <a:ext uri="{FF2B5EF4-FFF2-40B4-BE49-F238E27FC236}">
                  <a16:creationId xmlns:a16="http://schemas.microsoft.com/office/drawing/2014/main" id="{C9B4A477-E1F5-4560-B357-6375268CFFD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20FB909A-2859-4596-A1F2-4926B3774D47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9BC3DC8A-024E-484D-AADA-21EF32ED0B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0883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">
            <a:extLst>
              <a:ext uri="{FF2B5EF4-FFF2-40B4-BE49-F238E27FC236}">
                <a16:creationId xmlns:a16="http://schemas.microsoft.com/office/drawing/2014/main" id="{EBC0AB42-8531-66E7-951E-47D3DBBADB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79"/>
          <a:stretch/>
        </p:blipFill>
        <p:spPr>
          <a:xfrm>
            <a:off x="6626797" y="537658"/>
            <a:ext cx="5338191" cy="57826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F93019-FE6C-ED7E-6DDC-8168173D5CC2}"/>
              </a:ext>
            </a:extLst>
          </p:cNvPr>
          <p:cNvSpPr txBox="1"/>
          <p:nvPr/>
        </p:nvSpPr>
        <p:spPr>
          <a:xfrm>
            <a:off x="667771" y="611634"/>
            <a:ext cx="4897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우련통운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인천항국제여객부두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ABA124-0524-6C64-AC89-F21FC64FDFAA}"/>
              </a:ext>
            </a:extLst>
          </p:cNvPr>
          <p:cNvSpPr txBox="1"/>
          <p:nvPr/>
        </p:nvSpPr>
        <p:spPr>
          <a:xfrm>
            <a:off x="6715353" y="694944"/>
            <a:ext cx="1854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FFFF00"/>
                </a:solidFill>
                <a:ea typeface="한컴 말랑말랑 Regular" panose="020F0303000000000000" pitchFamily="50" charset="-127"/>
              </a:rPr>
              <a:t>실제사고현장사진 </a:t>
            </a:r>
          </a:p>
        </p:txBody>
      </p:sp>
      <p:cxnSp>
        <p:nvCxnSpPr>
          <p:cNvPr id="7" name="연결선: 구부러짐 6">
            <a:extLst>
              <a:ext uri="{FF2B5EF4-FFF2-40B4-BE49-F238E27FC236}">
                <a16:creationId xmlns:a16="http://schemas.microsoft.com/office/drawing/2014/main" id="{E4034200-95F1-1E0E-3F01-B6F1B5574DE3}"/>
              </a:ext>
            </a:extLst>
          </p:cNvPr>
          <p:cNvCxnSpPr>
            <a:cxnSpLocks/>
          </p:cNvCxnSpPr>
          <p:nvPr/>
        </p:nvCxnSpPr>
        <p:spPr>
          <a:xfrm>
            <a:off x="8580730" y="3189427"/>
            <a:ext cx="1170432" cy="680314"/>
          </a:xfrm>
          <a:prstGeom prst="curvedConnector3">
            <a:avLst/>
          </a:prstGeom>
          <a:ln w="28575">
            <a:solidFill>
              <a:srgbClr val="FFFF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BD27D49F-FD9D-ED35-C97B-AA09D6AA69C5}"/>
              </a:ext>
            </a:extLst>
          </p:cNvPr>
          <p:cNvSpPr txBox="1"/>
          <p:nvPr/>
        </p:nvSpPr>
        <p:spPr>
          <a:xfrm>
            <a:off x="8035921" y="2820095"/>
            <a:ext cx="11608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FF00"/>
                </a:solidFill>
                <a:ea typeface="한컴 말랑말랑 Regular" panose="020F0303000000000000" pitchFamily="50" charset="-127"/>
              </a:rPr>
              <a:t>사고당시 </a:t>
            </a:r>
            <a:r>
              <a:rPr lang="ko-KR" altLang="en-US" sz="1200" b="1" dirty="0" err="1">
                <a:solidFill>
                  <a:srgbClr val="FFFF00"/>
                </a:solidFill>
                <a:ea typeface="한컴 말랑말랑 Regular" panose="020F0303000000000000" pitchFamily="50" charset="-127"/>
              </a:rPr>
              <a:t>이동로</a:t>
            </a:r>
            <a:r>
              <a:rPr lang="ko-KR" altLang="en-US" sz="1200" b="1" dirty="0">
                <a:solidFill>
                  <a:srgbClr val="FFFF00"/>
                </a:solidFill>
                <a:ea typeface="한컴 말랑말랑 Regular" panose="020F0303000000000000" pitchFamily="50" charset="-127"/>
              </a:rPr>
              <a:t> 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7E25106-B499-0778-971C-318A070BAEC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18384514" flipH="1">
            <a:off x="8620094" y="3130035"/>
            <a:ext cx="607575" cy="1040933"/>
          </a:xfrm>
          <a:prstGeom prst="rect">
            <a:avLst/>
          </a:prstGeom>
        </p:spPr>
      </p:pic>
      <p:sp>
        <p:nvSpPr>
          <p:cNvPr id="13" name="타원 12">
            <a:extLst>
              <a:ext uri="{FF2B5EF4-FFF2-40B4-BE49-F238E27FC236}">
                <a16:creationId xmlns:a16="http://schemas.microsoft.com/office/drawing/2014/main" id="{B09C4F00-7841-B50D-E79D-CB8A6F69DEED}"/>
              </a:ext>
            </a:extLst>
          </p:cNvPr>
          <p:cNvSpPr/>
          <p:nvPr/>
        </p:nvSpPr>
        <p:spPr>
          <a:xfrm>
            <a:off x="6380212" y="4819735"/>
            <a:ext cx="1944486" cy="1899277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2652DB5-D25E-3D82-E3E2-C255A3B19DAE}"/>
              </a:ext>
            </a:extLst>
          </p:cNvPr>
          <p:cNvSpPr txBox="1"/>
          <p:nvPr/>
        </p:nvSpPr>
        <p:spPr>
          <a:xfrm>
            <a:off x="-332295" y="1100603"/>
            <a:ext cx="5460638" cy="908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9875" latinLnBrk="1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                     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실제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추락사고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발생</a:t>
            </a:r>
            <a:r>
              <a:rPr lang="en-US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– 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사용자 주장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(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격발 원인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</a:t>
            </a:r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marL="269875" latinLnBrk="1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altLang="ko-KR" sz="9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    	  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○ </a:t>
            </a:r>
            <a:r>
              <a:rPr lang="ko-KR" altLang="en-US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컨테이너 </a:t>
            </a:r>
            <a:r>
              <a:rPr lang="ko-KR" altLang="en-US" sz="1200" b="1" kern="1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결속작업중</a:t>
            </a:r>
            <a:r>
              <a:rPr lang="ko-KR" altLang="en-US" sz="1200" b="1" kern="1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1200" b="1" kern="100" dirty="0" err="1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작업동선</a:t>
            </a:r>
            <a:r>
              <a:rPr lang="ko-KR" altLang="en-US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1200" b="1" kern="100" dirty="0" err="1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미준수</a:t>
            </a:r>
            <a:r>
              <a:rPr lang="ko-KR" altLang="en-US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로 인한 추락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en-US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C64D8BDD-0596-D8F5-A546-2CE844B9D5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2863378"/>
              </p:ext>
            </p:extLst>
          </p:nvPr>
        </p:nvGraphicFramePr>
        <p:xfrm>
          <a:off x="407988" y="1956679"/>
          <a:ext cx="5632593" cy="487045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407569">
                  <a:extLst>
                    <a:ext uri="{9D8B030D-6E8A-4147-A177-3AD203B41FA5}">
                      <a16:colId xmlns:a16="http://schemas.microsoft.com/office/drawing/2014/main" val="750109205"/>
                    </a:ext>
                  </a:extLst>
                </a:gridCol>
                <a:gridCol w="1407569">
                  <a:extLst>
                    <a:ext uri="{9D8B030D-6E8A-4147-A177-3AD203B41FA5}">
                      <a16:colId xmlns:a16="http://schemas.microsoft.com/office/drawing/2014/main" val="3440791659"/>
                    </a:ext>
                  </a:extLst>
                </a:gridCol>
                <a:gridCol w="1407569">
                  <a:extLst>
                    <a:ext uri="{9D8B030D-6E8A-4147-A177-3AD203B41FA5}">
                      <a16:colId xmlns:a16="http://schemas.microsoft.com/office/drawing/2014/main" val="1568197840"/>
                    </a:ext>
                  </a:extLst>
                </a:gridCol>
                <a:gridCol w="1409886">
                  <a:extLst>
                    <a:ext uri="{9D8B030D-6E8A-4147-A177-3AD203B41FA5}">
                      <a16:colId xmlns:a16="http://schemas.microsoft.com/office/drawing/2014/main" val="855410649"/>
                    </a:ext>
                  </a:extLst>
                </a:gridCol>
              </a:tblGrid>
              <a:tr h="24701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사용처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altLang="en-US" sz="900" kern="100" dirty="0" err="1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우련통운</a:t>
                      </a:r>
                      <a:r>
                        <a:rPr lang="ko-KR" alt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입고 날짜</a:t>
                      </a:r>
                      <a:endParaRPr lang="ko-KR" sz="900" kern="10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2024. 9.24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99106"/>
                  </a:ext>
                </a:extLst>
              </a:tr>
              <a:tr h="24003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제품 종류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C3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펌웨어 버전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Ver=230704_C3_1.3.0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97991436"/>
                  </a:ext>
                </a:extLst>
              </a:tr>
            </a:tbl>
          </a:graphicData>
        </a:graphic>
      </p:graphicFrame>
      <p:pic>
        <p:nvPicPr>
          <p:cNvPr id="18" name="그림 17">
            <a:extLst>
              <a:ext uri="{FF2B5EF4-FFF2-40B4-BE49-F238E27FC236}">
                <a16:creationId xmlns:a16="http://schemas.microsoft.com/office/drawing/2014/main" id="{B797CBA4-7E49-629D-B5F3-96C18934A98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60" y="2497769"/>
            <a:ext cx="5109210" cy="2791460"/>
          </a:xfrm>
          <a:prstGeom prst="rect">
            <a:avLst/>
          </a:prstGeom>
          <a:noFill/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BB155F5-442C-6268-58AF-593609C7EB05}"/>
              </a:ext>
            </a:extLst>
          </p:cNvPr>
          <p:cNvSpPr txBox="1"/>
          <p:nvPr/>
        </p:nvSpPr>
        <p:spPr>
          <a:xfrm>
            <a:off x="458342" y="5299722"/>
            <a:ext cx="4833374" cy="1570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lvl="0" indent="-342900" algn="l" latinLnBrk="1">
              <a:lnSpc>
                <a:spcPct val="107000"/>
              </a:lnSpc>
              <a:spcAft>
                <a:spcPts val="800"/>
              </a:spcAft>
              <a:buSzPts val="1100"/>
              <a:buFont typeface="맑은 고딕" panose="020B0503020000020004" pitchFamily="50" charset="-127"/>
              <a:buChar char="□"/>
            </a:pP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결론 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: 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marL="742950" lvl="1" indent="-285750" algn="l" latinLnBrk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"/>
            </a:pP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걷다가 중심을 잃어 넘어진 것으로 추정됨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. 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중심을 잃어 옆으로 넘어짐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. </a:t>
            </a:r>
          </a:p>
          <a:p>
            <a:pPr marL="742950" lvl="1" indent="-285750" algn="l" latinLnBrk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"/>
            </a:pP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( </a:t>
            </a:r>
            <a:r>
              <a:rPr lang="en-US" altLang="ko-KR" sz="1200" kern="100" dirty="0" err="1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gyroZ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회전 성분 발생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</a:t>
            </a:r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marL="742950" lvl="1" indent="-285750" algn="l" latinLnBrk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"/>
            </a:pP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센서 추락 추정 높이 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2.4~2.6M</a:t>
            </a:r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CCA9D1AF-B0C6-4FAE-9885-55333DDE4A6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9D11E36B-600D-41E3-BA41-28183D6BBEA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BD62849E-02B7-4906-9E7E-D79590D848B7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CABB7273-14AF-42FF-8EAE-289FD18FF9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4129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2043A73-1806-806E-46E2-47BFC8DDB68E}"/>
              </a:ext>
            </a:extLst>
          </p:cNvPr>
          <p:cNvSpPr txBox="1"/>
          <p:nvPr/>
        </p:nvSpPr>
        <p:spPr>
          <a:xfrm>
            <a:off x="667771" y="611634"/>
            <a:ext cx="4897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쿠리타한수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기흥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NRD-K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초순수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|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삼성이앤에이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8B3F8CC0-DE13-8D01-C04C-A76317203C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656542"/>
              </p:ext>
            </p:extLst>
          </p:nvPr>
        </p:nvGraphicFramePr>
        <p:xfrm>
          <a:off x="407988" y="1956679"/>
          <a:ext cx="5632593" cy="487045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407569">
                  <a:extLst>
                    <a:ext uri="{9D8B030D-6E8A-4147-A177-3AD203B41FA5}">
                      <a16:colId xmlns:a16="http://schemas.microsoft.com/office/drawing/2014/main" val="750109205"/>
                    </a:ext>
                  </a:extLst>
                </a:gridCol>
                <a:gridCol w="1407569">
                  <a:extLst>
                    <a:ext uri="{9D8B030D-6E8A-4147-A177-3AD203B41FA5}">
                      <a16:colId xmlns:a16="http://schemas.microsoft.com/office/drawing/2014/main" val="3440791659"/>
                    </a:ext>
                  </a:extLst>
                </a:gridCol>
                <a:gridCol w="1407569">
                  <a:extLst>
                    <a:ext uri="{9D8B030D-6E8A-4147-A177-3AD203B41FA5}">
                      <a16:colId xmlns:a16="http://schemas.microsoft.com/office/drawing/2014/main" val="1568197840"/>
                    </a:ext>
                  </a:extLst>
                </a:gridCol>
                <a:gridCol w="1409886">
                  <a:extLst>
                    <a:ext uri="{9D8B030D-6E8A-4147-A177-3AD203B41FA5}">
                      <a16:colId xmlns:a16="http://schemas.microsoft.com/office/drawing/2014/main" val="855410649"/>
                    </a:ext>
                  </a:extLst>
                </a:gridCol>
              </a:tblGrid>
              <a:tr h="24701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사용처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altLang="en-US" sz="900" kern="100" dirty="0" err="1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Times New Roman" panose="02020603050405020304" pitchFamily="18" charset="0"/>
                        </a:rPr>
                        <a:t>쿠리타한수</a:t>
                      </a:r>
                      <a:r>
                        <a:rPr lang="ko-KR" alt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Times New Roman" panose="02020603050405020304" pitchFamily="18" charset="0"/>
                        </a:rPr>
                        <a:t> 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입고 날짜</a:t>
                      </a:r>
                      <a:endParaRPr lang="ko-KR" sz="900" kern="10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2024. 9. 06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99106"/>
                  </a:ext>
                </a:extLst>
              </a:tr>
              <a:tr h="24003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제품 종류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C3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펌웨어 버전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Ver=230704_C3_1.3.0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9799143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FB19E80-257A-C4C1-F653-3F7DA6443A5F}"/>
              </a:ext>
            </a:extLst>
          </p:cNvPr>
          <p:cNvSpPr txBox="1"/>
          <p:nvPr/>
        </p:nvSpPr>
        <p:spPr>
          <a:xfrm>
            <a:off x="458342" y="5299722"/>
            <a:ext cx="5048177" cy="1570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lvl="0" indent="-342900" algn="l" latinLnBrk="1">
              <a:lnSpc>
                <a:spcPct val="107000"/>
              </a:lnSpc>
              <a:spcAft>
                <a:spcPts val="800"/>
              </a:spcAft>
              <a:buSzPts val="1100"/>
              <a:buFont typeface="맑은 고딕" panose="020B0503020000020004" pitchFamily="50" charset="-127"/>
              <a:buChar char="□"/>
            </a:pP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결론 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: 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marL="742950" lvl="1" indent="-285750" algn="l" latinLnBrk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"/>
            </a:pP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허리를 살짝 앞으로 굽힌 자세에서 작업 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말 비계 작업 후 내려오다가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 </a:t>
            </a:r>
          </a:p>
          <a:p>
            <a:pPr marL="742950" lvl="1" indent="-285750" algn="l" latinLnBrk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"/>
            </a:pP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상체가 뒤로 넘어가면서 추락이 발생한 것으로 추정 </a:t>
            </a:r>
            <a:endParaRPr lang="en-US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marL="742950" lvl="1" indent="-285750" algn="l" latinLnBrk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"/>
            </a:pP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센서 추락 높이 추정 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약 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0.78m)</a:t>
            </a:r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CED2E9-14B3-1F0D-6779-185155C8A22E}"/>
              </a:ext>
            </a:extLst>
          </p:cNvPr>
          <p:cNvSpPr txBox="1"/>
          <p:nvPr/>
        </p:nvSpPr>
        <p:spPr>
          <a:xfrm>
            <a:off x="227013" y="1179378"/>
            <a:ext cx="4450257" cy="8774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9875" algn="just" latinLnBrk="1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□ 사용자 주장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(</a:t>
            </a: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격발 원인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indent="508000" algn="just" latinLnBrk="1">
              <a:lnSpc>
                <a:spcPct val="107000"/>
              </a:lnSpc>
              <a:spcAft>
                <a:spcPts val="800"/>
              </a:spcAft>
            </a:pP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○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실제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추락사고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발생</a:t>
            </a:r>
            <a:r>
              <a:rPr lang="en-US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- </a:t>
            </a:r>
            <a:r>
              <a:rPr lang="ko-KR" altLang="ko-KR" sz="1200" b="1" kern="100" dirty="0" err="1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말비계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작업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후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내려오다가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넘어져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터짐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en-US" sz="1200" b="1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aphicFrame>
        <p:nvGraphicFramePr>
          <p:cNvPr id="8" name="차트 7">
            <a:extLst>
              <a:ext uri="{FF2B5EF4-FFF2-40B4-BE49-F238E27FC236}">
                <a16:creationId xmlns:a16="http://schemas.microsoft.com/office/drawing/2014/main" id="{61D7287D-ED99-42F9-A0A2-458FEAC69C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0508635"/>
              </p:ext>
            </p:extLst>
          </p:nvPr>
        </p:nvGraphicFramePr>
        <p:xfrm>
          <a:off x="1037003" y="2539138"/>
          <a:ext cx="4445524" cy="27297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6" name="Picture 2" descr="말비계 : 네이버 블로그">
            <a:extLst>
              <a:ext uri="{FF2B5EF4-FFF2-40B4-BE49-F238E27FC236}">
                <a16:creationId xmlns:a16="http://schemas.microsoft.com/office/drawing/2014/main" id="{0748762D-CC97-5696-DCC6-DD3ABABE9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421" y="1464267"/>
            <a:ext cx="5693115" cy="4269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87737AE3-7287-777F-6725-6F27F71D05C1}"/>
              </a:ext>
            </a:extLst>
          </p:cNvPr>
          <p:cNvSpPr/>
          <p:nvPr/>
        </p:nvSpPr>
        <p:spPr>
          <a:xfrm>
            <a:off x="9202521" y="5124157"/>
            <a:ext cx="2472539" cy="35112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  <a:ea typeface="한컴 말랑말랑 Regular" panose="020F0303000000000000" pitchFamily="50" charset="-127"/>
              </a:rPr>
              <a:t>비계사용후 내려오면서 발이 미끄러짐 </a:t>
            </a:r>
            <a:r>
              <a:rPr lang="en-US" altLang="ko-KR" sz="1200" dirty="0">
                <a:solidFill>
                  <a:schemeClr val="tx1"/>
                </a:solidFill>
                <a:ea typeface="한컴 말랑말랑 Regular" panose="020F0303000000000000" pitchFamily="50" charset="-127"/>
              </a:rPr>
              <a:t> </a:t>
            </a:r>
            <a:endParaRPr lang="ko-KR" altLang="en-US" sz="1200" dirty="0">
              <a:solidFill>
                <a:schemeClr val="tx1"/>
              </a:solidFill>
              <a:ea typeface="한컴 말랑말랑 Regular" panose="020F0303000000000000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7A45DE34-E087-40DC-8756-52A8070229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6B9A77E8-5569-44D3-8138-1E9F84941A0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2006F77-5AEA-45A3-B420-BE2101795B77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E463A668-67F5-40B2-A04C-09814409A4B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91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F5CCA8F9-F965-4D44-DB79-AD2FBA87B6DD}"/>
              </a:ext>
            </a:extLst>
          </p:cNvPr>
          <p:cNvGrpSpPr/>
          <p:nvPr/>
        </p:nvGrpSpPr>
        <p:grpSpPr>
          <a:xfrm>
            <a:off x="-1673504" y="-138497"/>
            <a:ext cx="17610335" cy="3233063"/>
            <a:chOff x="-1673504" y="-138497"/>
            <a:chExt cx="17610335" cy="3233063"/>
          </a:xfrm>
        </p:grpSpPr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4D25B49C-7E3E-3819-FA2C-3418999C1788}"/>
                </a:ext>
              </a:extLst>
            </p:cNvPr>
            <p:cNvSpPr/>
            <p:nvPr/>
          </p:nvSpPr>
          <p:spPr>
            <a:xfrm rot="10800000" flipH="1">
              <a:off x="-1673504" y="6241"/>
              <a:ext cx="16829785" cy="3088325"/>
            </a:xfrm>
            <a:custGeom>
              <a:avLst/>
              <a:gdLst>
                <a:gd name="connsiteX0" fmla="*/ 16770520 w 16770519"/>
                <a:gd name="connsiteY0" fmla="*/ 1626229 h 2668100"/>
                <a:gd name="connsiteX1" fmla="*/ 7624996 w 16770519"/>
                <a:gd name="connsiteY1" fmla="*/ 956142 h 2668100"/>
                <a:gd name="connsiteX2" fmla="*/ 0 w 16770519"/>
                <a:gd name="connsiteY2" fmla="*/ 1291134 h 2668100"/>
                <a:gd name="connsiteX3" fmla="*/ 0 w 16770519"/>
                <a:gd name="connsiteY3" fmla="*/ 2668100 h 2668100"/>
                <a:gd name="connsiteX4" fmla="*/ 16770520 w 16770519"/>
                <a:gd name="connsiteY4" fmla="*/ 2668100 h 2668100"/>
                <a:gd name="connsiteX5" fmla="*/ 16770520 w 16770519"/>
                <a:gd name="connsiteY5" fmla="*/ 1626177 h 266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770519" h="2668100">
                  <a:moveTo>
                    <a:pt x="16770520" y="1626229"/>
                  </a:moveTo>
                  <a:cubicBezTo>
                    <a:pt x="16770520" y="1626229"/>
                    <a:pt x="12414589" y="2770631"/>
                    <a:pt x="7624996" y="956142"/>
                  </a:cubicBezTo>
                  <a:cubicBezTo>
                    <a:pt x="2835404" y="-858398"/>
                    <a:pt x="1103241" y="288570"/>
                    <a:pt x="0" y="1291134"/>
                  </a:cubicBezTo>
                  <a:lnTo>
                    <a:pt x="0" y="2668100"/>
                  </a:lnTo>
                  <a:lnTo>
                    <a:pt x="16770520" y="2668100"/>
                  </a:lnTo>
                  <a:cubicBezTo>
                    <a:pt x="16770520" y="2668100"/>
                    <a:pt x="16770520" y="1626177"/>
                    <a:pt x="16770520" y="1626177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11000"/>
              </a:schemeClr>
            </a:solidFill>
            <a:ln w="4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405A9A1C-B0C3-C94B-A920-C092D9F87AD6}"/>
                </a:ext>
              </a:extLst>
            </p:cNvPr>
            <p:cNvSpPr/>
            <p:nvPr/>
          </p:nvSpPr>
          <p:spPr>
            <a:xfrm rot="10800000" flipH="1">
              <a:off x="-892954" y="-138497"/>
              <a:ext cx="16829785" cy="2668100"/>
            </a:xfrm>
            <a:custGeom>
              <a:avLst/>
              <a:gdLst>
                <a:gd name="connsiteX0" fmla="*/ 16770520 w 16770519"/>
                <a:gd name="connsiteY0" fmla="*/ 1626229 h 2668100"/>
                <a:gd name="connsiteX1" fmla="*/ 7624996 w 16770519"/>
                <a:gd name="connsiteY1" fmla="*/ 956142 h 2668100"/>
                <a:gd name="connsiteX2" fmla="*/ 0 w 16770519"/>
                <a:gd name="connsiteY2" fmla="*/ 1291134 h 2668100"/>
                <a:gd name="connsiteX3" fmla="*/ 0 w 16770519"/>
                <a:gd name="connsiteY3" fmla="*/ 2668100 h 2668100"/>
                <a:gd name="connsiteX4" fmla="*/ 16770520 w 16770519"/>
                <a:gd name="connsiteY4" fmla="*/ 2668100 h 2668100"/>
                <a:gd name="connsiteX5" fmla="*/ 16770520 w 16770519"/>
                <a:gd name="connsiteY5" fmla="*/ 1626177 h 266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770519" h="2668100">
                  <a:moveTo>
                    <a:pt x="16770520" y="1626229"/>
                  </a:moveTo>
                  <a:cubicBezTo>
                    <a:pt x="16770520" y="1626229"/>
                    <a:pt x="12414589" y="2770631"/>
                    <a:pt x="7624996" y="956142"/>
                  </a:cubicBezTo>
                  <a:cubicBezTo>
                    <a:pt x="2835404" y="-858398"/>
                    <a:pt x="1103241" y="288570"/>
                    <a:pt x="0" y="1291134"/>
                  </a:cubicBezTo>
                  <a:lnTo>
                    <a:pt x="0" y="2668100"/>
                  </a:lnTo>
                  <a:lnTo>
                    <a:pt x="16770520" y="2668100"/>
                  </a:lnTo>
                  <a:cubicBezTo>
                    <a:pt x="16770520" y="2668100"/>
                    <a:pt x="16770520" y="1626177"/>
                    <a:pt x="16770520" y="1626177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11000"/>
              </a:schemeClr>
            </a:solidFill>
            <a:ln w="4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</p:grpSp>
      <p:pic>
        <p:nvPicPr>
          <p:cNvPr id="21" name="그림 20" descr="실내, 헬멧, 머리장식이(가) 표시된 사진&#10;&#10;자동 생성된 설명">
            <a:extLst>
              <a:ext uri="{FF2B5EF4-FFF2-40B4-BE49-F238E27FC236}">
                <a16:creationId xmlns:a16="http://schemas.microsoft.com/office/drawing/2014/main" id="{83991655-C540-732D-42F4-A680EBDB26E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810381"/>
            <a:ext cx="12190476" cy="6047619"/>
          </a:xfrm>
          <a:prstGeom prst="rect">
            <a:avLst/>
          </a:prstGeom>
        </p:spPr>
      </p:pic>
      <p:sp>
        <p:nvSpPr>
          <p:cNvPr id="3" name="TextBox 4">
            <a:extLst>
              <a:ext uri="{FF2B5EF4-FFF2-40B4-BE49-F238E27FC236}">
                <a16:creationId xmlns:a16="http://schemas.microsoft.com/office/drawing/2014/main" id="{237AA093-2F56-6351-FBCF-A2956786D0F2}"/>
              </a:ext>
            </a:extLst>
          </p:cNvPr>
          <p:cNvSpPr txBox="1"/>
          <p:nvPr/>
        </p:nvSpPr>
        <p:spPr>
          <a:xfrm>
            <a:off x="2579012" y="2471354"/>
            <a:ext cx="7033978" cy="104644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우리 가족의 </a:t>
            </a:r>
            <a:r>
              <a:rPr lang="ko-KR" altLang="en-US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안전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을</a:t>
            </a:r>
            <a:r>
              <a:rPr lang="ko-KR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책임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지는</a:t>
            </a:r>
            <a:r>
              <a:rPr lang="ko-KR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endParaRPr lang="en-US" altLang="ko-KR" sz="3200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algn="ctr"/>
            <a:r>
              <a:rPr lang="en-US" altLang="ko-KR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Global Social Impact 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기업이 되겠습니다</a:t>
            </a:r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.</a:t>
            </a:r>
            <a:endParaRPr lang="en-US" altLang="ko-KR" sz="3200" dirty="0">
              <a:solidFill>
                <a:schemeClr val="tx1">
                  <a:lumMod val="85000"/>
                  <a:lumOff val="15000"/>
                </a:schemeClr>
              </a:solidFill>
              <a:latin typeface="Pretendard Medium" panose="02000503000000020004" pitchFamily="2" charset="-127"/>
              <a:ea typeface="Pretendard Medium" panose="02000503000000020004" pitchFamily="2" charset="-127"/>
              <a:cs typeface="Pretendard Medium" panose="02000503000000020004" pitchFamily="2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D70D5365-B645-FC32-46D7-673F1D96FD48}"/>
              </a:ext>
            </a:extLst>
          </p:cNvPr>
          <p:cNvGrpSpPr/>
          <p:nvPr/>
        </p:nvGrpSpPr>
        <p:grpSpPr>
          <a:xfrm>
            <a:off x="5770683" y="2275000"/>
            <a:ext cx="1602746" cy="92356"/>
            <a:chOff x="3171862" y="2989654"/>
            <a:chExt cx="1602746" cy="92356"/>
          </a:xfrm>
          <a:solidFill>
            <a:srgbClr val="2874E9"/>
          </a:solidFill>
        </p:grpSpPr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2360DC5C-335E-CD39-E4CB-963729E36E2C}"/>
                </a:ext>
              </a:extLst>
            </p:cNvPr>
            <p:cNvSpPr/>
            <p:nvPr/>
          </p:nvSpPr>
          <p:spPr>
            <a:xfrm>
              <a:off x="317186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7D895BA3-C8E0-B1C6-ADD4-C79D6847B79A}"/>
                </a:ext>
              </a:extLst>
            </p:cNvPr>
            <p:cNvSpPr/>
            <p:nvPr/>
          </p:nvSpPr>
          <p:spPr>
            <a:xfrm>
              <a:off x="353254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119DA4FC-B710-39C1-E42C-36B97A0B546B}"/>
                </a:ext>
              </a:extLst>
            </p:cNvPr>
            <p:cNvSpPr/>
            <p:nvPr/>
          </p:nvSpPr>
          <p:spPr>
            <a:xfrm>
              <a:off x="431740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35603D05-8453-73D0-6406-B00B9B6AA771}"/>
                </a:ext>
              </a:extLst>
            </p:cNvPr>
            <p:cNvSpPr/>
            <p:nvPr/>
          </p:nvSpPr>
          <p:spPr>
            <a:xfrm>
              <a:off x="468225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92041DB7-78D3-4577-843B-2EB1122427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841" y="4178016"/>
            <a:ext cx="2072790" cy="1253637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57F21497-5F37-E747-B382-0193A2C40F5D}"/>
              </a:ext>
            </a:extLst>
          </p:cNvPr>
          <p:cNvSpPr/>
          <p:nvPr/>
        </p:nvSpPr>
        <p:spPr>
          <a:xfrm>
            <a:off x="9630708" y="6459151"/>
            <a:ext cx="2292935" cy="138499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2024.03 I  </a:t>
            </a:r>
            <a:r>
              <a:rPr lang="ko-KR" altLang="en-US" sz="900" b="1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Investor relations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CD18908C-76C7-F18D-533E-51A3B0F6BCB3}"/>
              </a:ext>
            </a:extLst>
          </p:cNvPr>
          <p:cNvGrpSpPr/>
          <p:nvPr/>
        </p:nvGrpSpPr>
        <p:grpSpPr>
          <a:xfrm>
            <a:off x="336318" y="0"/>
            <a:ext cx="2170673" cy="827429"/>
            <a:chOff x="336318" y="0"/>
            <a:chExt cx="2170673" cy="827429"/>
          </a:xfrm>
        </p:grpSpPr>
        <p:sp>
          <p:nvSpPr>
            <p:cNvPr id="8" name="사각형: 둥근 위쪽 모서리 28">
              <a:extLst>
                <a:ext uri="{FF2B5EF4-FFF2-40B4-BE49-F238E27FC236}">
                  <a16:creationId xmlns:a16="http://schemas.microsoft.com/office/drawing/2014/main" id="{2CF9F44A-020C-898E-8B6A-C3DA61057F76}"/>
                </a:ext>
              </a:extLst>
            </p:cNvPr>
            <p:cNvSpPr/>
            <p:nvPr/>
          </p:nvSpPr>
          <p:spPr>
            <a:xfrm rot="10800000">
              <a:off x="336318" y="0"/>
              <a:ext cx="2170673" cy="827429"/>
            </a:xfrm>
            <a:prstGeom prst="round2SameRect">
              <a:avLst>
                <a:gd name="adj1" fmla="val 22500"/>
                <a:gd name="adj2" fmla="val 0"/>
              </a:avLst>
            </a:prstGeom>
            <a:solidFill>
              <a:srgbClr val="2874E9"/>
            </a:solidFill>
            <a:ln>
              <a:noFill/>
            </a:ln>
            <a:effectLst>
              <a:outerShdw blurRad="63500" dist="25400" dir="6840000" sx="102000" sy="102000" algn="tl" rotWithShape="0">
                <a:prstClr val="black">
                  <a:alpha val="2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29051" latinLnBrk="0">
                <a:defRPr/>
              </a:pPr>
              <a:endParaRPr lang="ko-KR" altLang="en-US" sz="1829" dirty="0">
                <a:solidFill>
                  <a:prstClr val="white"/>
                </a:solidFill>
                <a:latin typeface="Spoqa Han Sans Neo"/>
                <a:ea typeface="Pretendard Light" panose="02000403000000020004" pitchFamily="50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EBE9D2C-B05B-D12E-38A9-58DA648E437D}"/>
                </a:ext>
              </a:extLst>
            </p:cNvPr>
            <p:cNvSpPr txBox="1"/>
            <p:nvPr/>
          </p:nvSpPr>
          <p:spPr>
            <a:xfrm>
              <a:off x="879934" y="288820"/>
              <a:ext cx="938719" cy="461665"/>
            </a:xfrm>
            <a:prstGeom prst="rect">
              <a:avLst/>
            </a:prstGeom>
            <a:noFill/>
          </p:spPr>
          <p:txBody>
            <a:bodyPr wrap="none" rIns="0" rtlCol="0">
              <a:spAutoFit/>
            </a:bodyPr>
            <a:lstStyle/>
            <a:p>
              <a:pPr>
                <a:defRPr/>
              </a:pPr>
              <a:r>
                <a:rPr lang="en-US" altLang="ko-KR" sz="2400" spc="-50" dirty="0">
                  <a:solidFill>
                    <a:schemeClr val="bg1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Vision</a:t>
              </a:r>
              <a:endParaRPr lang="ko-KR" altLang="en-US" sz="2400" spc="-50" dirty="0">
                <a:solidFill>
                  <a:schemeClr val="bg1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229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-4.07407E-6 L 0 0.03172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1551 L -2.5E-6 4.07407E-6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4">
            <a:extLst>
              <a:ext uri="{FF2B5EF4-FFF2-40B4-BE49-F238E27FC236}">
                <a16:creationId xmlns:a16="http://schemas.microsoft.com/office/drawing/2014/main" id="{069E3873-0A0D-47CF-A949-FECC044173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689146"/>
              </p:ext>
            </p:extLst>
          </p:nvPr>
        </p:nvGraphicFramePr>
        <p:xfrm>
          <a:off x="801829" y="393200"/>
          <a:ext cx="9214573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1593">
                  <a:extLst>
                    <a:ext uri="{9D8B030D-6E8A-4147-A177-3AD203B41FA5}">
                      <a16:colId xmlns:a16="http://schemas.microsoft.com/office/drawing/2014/main" val="83292858"/>
                    </a:ext>
                  </a:extLst>
                </a:gridCol>
                <a:gridCol w="568643">
                  <a:extLst>
                    <a:ext uri="{9D8B030D-6E8A-4147-A177-3AD203B41FA5}">
                      <a16:colId xmlns:a16="http://schemas.microsoft.com/office/drawing/2014/main" val="1312613885"/>
                    </a:ext>
                  </a:extLst>
                </a:gridCol>
                <a:gridCol w="3515043">
                  <a:extLst>
                    <a:ext uri="{9D8B030D-6E8A-4147-A177-3AD203B41FA5}">
                      <a16:colId xmlns:a16="http://schemas.microsoft.com/office/drawing/2014/main" val="3142100746"/>
                    </a:ext>
                  </a:extLst>
                </a:gridCol>
                <a:gridCol w="568643">
                  <a:extLst>
                    <a:ext uri="{9D8B030D-6E8A-4147-A177-3AD203B41FA5}">
                      <a16:colId xmlns:a16="http://schemas.microsoft.com/office/drawing/2014/main" val="2344049489"/>
                    </a:ext>
                  </a:extLst>
                </a:gridCol>
                <a:gridCol w="3250651">
                  <a:extLst>
                    <a:ext uri="{9D8B030D-6E8A-4147-A177-3AD203B41FA5}">
                      <a16:colId xmlns:a16="http://schemas.microsoft.com/office/drawing/2014/main" val="329882130"/>
                    </a:ext>
                  </a:extLst>
                </a:gridCol>
              </a:tblGrid>
              <a:tr h="26163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Class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Name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9854144"/>
                  </a:ext>
                </a:extLst>
              </a:tr>
              <a:tr h="158363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일반작업동작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뛰어내리기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D07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승강기 타고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4509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손대고 뛰어내리기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D08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곡괭이 작업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74895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쭈그려 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D09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내려놓기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앞으로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449047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바닥에 주저앉기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D10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내려놓기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뒤로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803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계단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내려놓기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옆으로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; 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어깨로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59403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D06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사다리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9523050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추락동작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매트리스로 전방추락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716093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93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4">
            <a:extLst>
              <a:ext uri="{FF2B5EF4-FFF2-40B4-BE49-F238E27FC236}">
                <a16:creationId xmlns:a16="http://schemas.microsoft.com/office/drawing/2014/main" id="{8628178F-0EF8-44C2-812A-9C16FAE199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5369683"/>
              </p:ext>
            </p:extLst>
          </p:nvPr>
        </p:nvGraphicFramePr>
        <p:xfrm>
          <a:off x="670564" y="721644"/>
          <a:ext cx="7928697" cy="4688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1593">
                  <a:extLst>
                    <a:ext uri="{9D8B030D-6E8A-4147-A177-3AD203B41FA5}">
                      <a16:colId xmlns:a16="http://schemas.microsoft.com/office/drawing/2014/main" val="83292858"/>
                    </a:ext>
                  </a:extLst>
                </a:gridCol>
                <a:gridCol w="659130">
                  <a:extLst>
                    <a:ext uri="{9D8B030D-6E8A-4147-A177-3AD203B41FA5}">
                      <a16:colId xmlns:a16="http://schemas.microsoft.com/office/drawing/2014/main" val="1312613885"/>
                    </a:ext>
                  </a:extLst>
                </a:gridCol>
                <a:gridCol w="2138680">
                  <a:extLst>
                    <a:ext uri="{9D8B030D-6E8A-4147-A177-3AD203B41FA5}">
                      <a16:colId xmlns:a16="http://schemas.microsoft.com/office/drawing/2014/main" val="3142100746"/>
                    </a:ext>
                  </a:extLst>
                </a:gridCol>
                <a:gridCol w="568643">
                  <a:extLst>
                    <a:ext uri="{9D8B030D-6E8A-4147-A177-3AD203B41FA5}">
                      <a16:colId xmlns:a16="http://schemas.microsoft.com/office/drawing/2014/main" val="2344049489"/>
                    </a:ext>
                  </a:extLst>
                </a:gridCol>
                <a:gridCol w="3250651">
                  <a:extLst>
                    <a:ext uri="{9D8B030D-6E8A-4147-A177-3AD203B41FA5}">
                      <a16:colId xmlns:a16="http://schemas.microsoft.com/office/drawing/2014/main" val="329882130"/>
                    </a:ext>
                  </a:extLst>
                </a:gridCol>
              </a:tblGrid>
              <a:tr h="26163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Class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Name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9854144"/>
                  </a:ext>
                </a:extLst>
              </a:tr>
              <a:tr h="158363">
                <a:tc row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일반작업동작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쭈그려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D08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4509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바닥에 주저앉기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D09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뛰어내리기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74895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계단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D10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승강기 타고 오르내리기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449047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사다리 타기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빔 위 걷기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편도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803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곡괭이질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빔 위 걷기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편도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59403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D06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삽질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230503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D07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스트레칭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5076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비계 오르기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36368129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전도동작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걸려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미끄러져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42983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걸려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미끄러져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9131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기절하면서 수직 전도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7101725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추락동작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매트리스로 전방추락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716093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401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4">
            <a:extLst>
              <a:ext uri="{FF2B5EF4-FFF2-40B4-BE49-F238E27FC236}">
                <a16:creationId xmlns:a16="http://schemas.microsoft.com/office/drawing/2014/main" id="{8628178F-0EF8-44C2-812A-9C16FAE199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319686"/>
              </p:ext>
            </p:extLst>
          </p:nvPr>
        </p:nvGraphicFramePr>
        <p:xfrm>
          <a:off x="670564" y="721644"/>
          <a:ext cx="8019184" cy="505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1593">
                  <a:extLst>
                    <a:ext uri="{9D8B030D-6E8A-4147-A177-3AD203B41FA5}">
                      <a16:colId xmlns:a16="http://schemas.microsoft.com/office/drawing/2014/main" val="83292858"/>
                    </a:ext>
                  </a:extLst>
                </a:gridCol>
                <a:gridCol w="659130">
                  <a:extLst>
                    <a:ext uri="{9D8B030D-6E8A-4147-A177-3AD203B41FA5}">
                      <a16:colId xmlns:a16="http://schemas.microsoft.com/office/drawing/2014/main" val="1312613885"/>
                    </a:ext>
                  </a:extLst>
                </a:gridCol>
                <a:gridCol w="2138680">
                  <a:extLst>
                    <a:ext uri="{9D8B030D-6E8A-4147-A177-3AD203B41FA5}">
                      <a16:colId xmlns:a16="http://schemas.microsoft.com/office/drawing/2014/main" val="3142100746"/>
                    </a:ext>
                  </a:extLst>
                </a:gridCol>
                <a:gridCol w="659130">
                  <a:extLst>
                    <a:ext uri="{9D8B030D-6E8A-4147-A177-3AD203B41FA5}">
                      <a16:colId xmlns:a16="http://schemas.microsoft.com/office/drawing/2014/main" val="2344049489"/>
                    </a:ext>
                  </a:extLst>
                </a:gridCol>
                <a:gridCol w="3250651">
                  <a:extLst>
                    <a:ext uri="{9D8B030D-6E8A-4147-A177-3AD203B41FA5}">
                      <a16:colId xmlns:a16="http://schemas.microsoft.com/office/drawing/2014/main" val="329882130"/>
                    </a:ext>
                  </a:extLst>
                </a:gridCol>
              </a:tblGrid>
              <a:tr h="26163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Class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Name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9854144"/>
                  </a:ext>
                </a:extLst>
              </a:tr>
              <a:tr h="158363"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일반작업동작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쭈그려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D09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빔 위 걷기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편도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4509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바닥에 주저앉기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D10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빔 위 걷기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편도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74895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계단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삽질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449047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사다리 타기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스트레칭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803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곡괭이질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비계 오르기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59403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D06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점프 후 착지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230503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D07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제자리 뛰기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5076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D08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D16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앉았다 일어서기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360197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D17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의자 위에 빠르게 올라갔다 내려오기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36368129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전도동작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걸려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미끄러져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42983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걸려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미끄러져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9131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기절하면서 수직 전도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7101725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추락동작</a:t>
                      </a:r>
                      <a:endParaRPr lang="en-US" altLang="ko-KR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전방추락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HF02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사다리에서 후방 회전 추락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803232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669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916CA29-857C-48A2-8693-7149A8C16E08}"/>
              </a:ext>
            </a:extLst>
          </p:cNvPr>
          <p:cNvSpPr/>
          <p:nvPr/>
        </p:nvSpPr>
        <p:spPr>
          <a:xfrm>
            <a:off x="3391803" y="3336922"/>
            <a:ext cx="5408394" cy="3273944"/>
          </a:xfrm>
          <a:prstGeom prst="roundRect">
            <a:avLst>
              <a:gd name="adj" fmla="val 4399"/>
            </a:avLst>
          </a:prstGeom>
          <a:noFill/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C30E1C0F-B7EE-4223-B8BF-69ED4C4E05A7}"/>
              </a:ext>
            </a:extLst>
          </p:cNvPr>
          <p:cNvSpPr/>
          <p:nvPr/>
        </p:nvSpPr>
        <p:spPr>
          <a:xfrm>
            <a:off x="3590337" y="3200469"/>
            <a:ext cx="1822010" cy="377028"/>
          </a:xfrm>
          <a:prstGeom prst="roundRect">
            <a:avLst/>
          </a:prstGeom>
          <a:solidFill>
            <a:srgbClr val="448AD7"/>
          </a:solidFill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 알고리즘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614B7B91-4CA9-42A2-94D4-B35C41BBFE7A}"/>
              </a:ext>
            </a:extLst>
          </p:cNvPr>
          <p:cNvGrpSpPr/>
          <p:nvPr/>
        </p:nvGrpSpPr>
        <p:grpSpPr>
          <a:xfrm>
            <a:off x="330130" y="3148634"/>
            <a:ext cx="2376001" cy="1222470"/>
            <a:chOff x="330130" y="3148634"/>
            <a:chExt cx="2376001" cy="1222470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884CFA89-7354-4CF3-BBA2-65E011101EC1}"/>
                </a:ext>
              </a:extLst>
            </p:cNvPr>
            <p:cNvSpPr/>
            <p:nvPr/>
          </p:nvSpPr>
          <p:spPr>
            <a:xfrm>
              <a:off x="330130" y="3337148"/>
              <a:ext cx="2376001" cy="103395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C93CFD2B-0152-4D3A-B37A-B95251D6C50F}"/>
                </a:ext>
              </a:extLst>
            </p:cNvPr>
            <p:cNvSpPr/>
            <p:nvPr/>
          </p:nvSpPr>
          <p:spPr>
            <a:xfrm>
              <a:off x="330130" y="3148634"/>
              <a:ext cx="1334766" cy="377028"/>
            </a:xfrm>
            <a:prstGeom prst="roundRect">
              <a:avLst/>
            </a:prstGeom>
            <a:solidFill>
              <a:schemeClr val="accent2"/>
            </a:solidFill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IMU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436BBA3-7D87-4F6A-9FE0-92F30748C16D}"/>
                </a:ext>
              </a:extLst>
            </p:cNvPr>
            <p:cNvSpPr txBox="1"/>
            <p:nvPr/>
          </p:nvSpPr>
          <p:spPr>
            <a:xfrm>
              <a:off x="330130" y="3608195"/>
              <a:ext cx="237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가속도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(Ax, Ay, Az)</a:t>
              </a:r>
            </a:p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각속도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(Gx, Gy, Gz)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7FAE1E-8923-4D77-8728-7B4AFD5E1BF3}"/>
              </a:ext>
            </a:extLst>
          </p:cNvPr>
          <p:cNvSpPr txBox="1"/>
          <p:nvPr/>
        </p:nvSpPr>
        <p:spPr>
          <a:xfrm>
            <a:off x="3633301" y="3854126"/>
            <a:ext cx="1779046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특성벡터 연산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EF6D62-6C6F-488F-8F21-91075A475419}"/>
              </a:ext>
            </a:extLst>
          </p:cNvPr>
          <p:cNvSpPr txBox="1"/>
          <p:nvPr/>
        </p:nvSpPr>
        <p:spPr>
          <a:xfrm>
            <a:off x="6254941" y="3608195"/>
            <a:ext cx="2316193" cy="923330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전 점프 여부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도중 회전 발생 여부</a:t>
            </a:r>
            <a:br>
              <a: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…</a:t>
            </a:r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</a:t>
            </a:r>
          </a:p>
        </p:txBody>
      </p:sp>
      <p:sp>
        <p:nvSpPr>
          <p:cNvPr id="8" name="화살표: 아래쪽 7">
            <a:extLst>
              <a:ext uri="{FF2B5EF4-FFF2-40B4-BE49-F238E27FC236}">
                <a16:creationId xmlns:a16="http://schemas.microsoft.com/office/drawing/2014/main" id="{95C78297-0A73-4CDF-9B3F-39C7006A60A1}"/>
              </a:ext>
            </a:extLst>
          </p:cNvPr>
          <p:cNvSpPr/>
          <p:nvPr/>
        </p:nvSpPr>
        <p:spPr>
          <a:xfrm>
            <a:off x="4115261" y="4466572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979E93-9A97-4FAF-AED0-582BEBE0548C}"/>
              </a:ext>
            </a:extLst>
          </p:cNvPr>
          <p:cNvSpPr txBox="1"/>
          <p:nvPr/>
        </p:nvSpPr>
        <p:spPr>
          <a:xfrm>
            <a:off x="3590337" y="5022191"/>
            <a:ext cx="2014151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 시간 산출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A0B006-0432-4B6A-B06A-32858C67AEDF}"/>
              </a:ext>
            </a:extLst>
          </p:cNvPr>
          <p:cNvSpPr txBox="1"/>
          <p:nvPr/>
        </p:nvSpPr>
        <p:spPr>
          <a:xfrm>
            <a:off x="6564351" y="5022191"/>
            <a:ext cx="1779046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 결정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화살표: 아래쪽 10">
            <a:extLst>
              <a:ext uri="{FF2B5EF4-FFF2-40B4-BE49-F238E27FC236}">
                <a16:creationId xmlns:a16="http://schemas.microsoft.com/office/drawing/2014/main" id="{E0E63894-50A0-4788-A054-E4C6E3363A61}"/>
              </a:ext>
            </a:extLst>
          </p:cNvPr>
          <p:cNvSpPr/>
          <p:nvPr/>
        </p:nvSpPr>
        <p:spPr>
          <a:xfrm rot="16200000">
            <a:off x="5619086" y="3808795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2" name="화살표: 아래쪽 11">
            <a:extLst>
              <a:ext uri="{FF2B5EF4-FFF2-40B4-BE49-F238E27FC236}">
                <a16:creationId xmlns:a16="http://schemas.microsoft.com/office/drawing/2014/main" id="{0485A0A6-66E3-486E-881B-28CE5BDD1C79}"/>
              </a:ext>
            </a:extLst>
          </p:cNvPr>
          <p:cNvSpPr/>
          <p:nvPr/>
        </p:nvSpPr>
        <p:spPr>
          <a:xfrm>
            <a:off x="7219356" y="4476057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화살표: 아래쪽 12">
            <a:extLst>
              <a:ext uri="{FF2B5EF4-FFF2-40B4-BE49-F238E27FC236}">
                <a16:creationId xmlns:a16="http://schemas.microsoft.com/office/drawing/2014/main" id="{4073F626-4928-41A3-A666-2DB37C46139A}"/>
              </a:ext>
            </a:extLst>
          </p:cNvPr>
          <p:cNvSpPr/>
          <p:nvPr/>
        </p:nvSpPr>
        <p:spPr>
          <a:xfrm rot="19110842">
            <a:off x="4614309" y="5476232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4" name="화살표: 아래쪽 13">
            <a:extLst>
              <a:ext uri="{FF2B5EF4-FFF2-40B4-BE49-F238E27FC236}">
                <a16:creationId xmlns:a16="http://schemas.microsoft.com/office/drawing/2014/main" id="{462D6707-758C-431D-B9DC-7F98D8451946}"/>
              </a:ext>
            </a:extLst>
          </p:cNvPr>
          <p:cNvSpPr/>
          <p:nvPr/>
        </p:nvSpPr>
        <p:spPr>
          <a:xfrm rot="2515815">
            <a:off x="6808766" y="5476400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BD1E7D-6F3E-4751-8A88-FFDC49D471BB}"/>
              </a:ext>
            </a:extLst>
          </p:cNvPr>
          <p:cNvSpPr txBox="1"/>
          <p:nvPr/>
        </p:nvSpPr>
        <p:spPr>
          <a:xfrm>
            <a:off x="4546146" y="6083060"/>
            <a:ext cx="3646384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if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 시간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):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!!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8917FD35-410B-46A1-82D8-776D4FB56B30}"/>
              </a:ext>
            </a:extLst>
          </p:cNvPr>
          <p:cNvGrpSpPr/>
          <p:nvPr/>
        </p:nvGrpSpPr>
        <p:grpSpPr>
          <a:xfrm>
            <a:off x="9485869" y="3148634"/>
            <a:ext cx="2376001" cy="1222470"/>
            <a:chOff x="330130" y="3148634"/>
            <a:chExt cx="2376001" cy="1222470"/>
          </a:xfrm>
        </p:grpSpPr>
        <p:sp>
          <p:nvSpPr>
            <p:cNvPr id="19" name="사각형: 둥근 모서리 18">
              <a:extLst>
                <a:ext uri="{FF2B5EF4-FFF2-40B4-BE49-F238E27FC236}">
                  <a16:creationId xmlns:a16="http://schemas.microsoft.com/office/drawing/2014/main" id="{E0AB9DE8-EE7F-425B-8A0F-E706E92EA62E}"/>
                </a:ext>
              </a:extLst>
            </p:cNvPr>
            <p:cNvSpPr/>
            <p:nvPr/>
          </p:nvSpPr>
          <p:spPr>
            <a:xfrm>
              <a:off x="330130" y="3337148"/>
              <a:ext cx="2376001" cy="103395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0" name="사각형: 둥근 모서리 19">
              <a:extLst>
                <a:ext uri="{FF2B5EF4-FFF2-40B4-BE49-F238E27FC236}">
                  <a16:creationId xmlns:a16="http://schemas.microsoft.com/office/drawing/2014/main" id="{27877AFB-D15D-44B2-8994-F8740D9BD12C}"/>
                </a:ext>
              </a:extLst>
            </p:cNvPr>
            <p:cNvSpPr/>
            <p:nvPr/>
          </p:nvSpPr>
          <p:spPr>
            <a:xfrm>
              <a:off x="330130" y="3148634"/>
              <a:ext cx="1334766" cy="377028"/>
            </a:xfrm>
            <a:prstGeom prst="roundRect">
              <a:avLst/>
            </a:prstGeom>
            <a:solidFill>
              <a:srgbClr val="FF7C80"/>
            </a:soli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err="1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기구부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C07B7CE-DBFF-465C-B353-FA684362C160}"/>
                </a:ext>
              </a:extLst>
            </p:cNvPr>
            <p:cNvSpPr txBox="1"/>
            <p:nvPr/>
          </p:nvSpPr>
          <p:spPr>
            <a:xfrm>
              <a:off x="330130" y="3608195"/>
              <a:ext cx="237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인플레이터 격발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에어백 팽창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4C4166CF-CD7F-4629-BFCE-1C4C2EE44D01}"/>
              </a:ext>
            </a:extLst>
          </p:cNvPr>
          <p:cNvSpPr/>
          <p:nvPr/>
        </p:nvSpPr>
        <p:spPr>
          <a:xfrm>
            <a:off x="2842054" y="3608195"/>
            <a:ext cx="489415" cy="407751"/>
          </a:xfrm>
          <a:prstGeom prst="rightArrow">
            <a:avLst/>
          </a:prstGeom>
          <a:gradFill flip="none" rotWithShape="1">
            <a:gsLst>
              <a:gs pos="0">
                <a:srgbClr val="C0D60C"/>
              </a:gs>
              <a:gs pos="100000">
                <a:srgbClr val="448AD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9DC2731B-9B2B-45B8-8B82-871669C6F74D}"/>
              </a:ext>
            </a:extLst>
          </p:cNvPr>
          <p:cNvSpPr/>
          <p:nvPr/>
        </p:nvSpPr>
        <p:spPr>
          <a:xfrm>
            <a:off x="8893206" y="3604469"/>
            <a:ext cx="489415" cy="407751"/>
          </a:xfrm>
          <a:prstGeom prst="rightArrow">
            <a:avLst/>
          </a:prstGeom>
          <a:gradFill flip="none" rotWithShape="1">
            <a:gsLst>
              <a:gs pos="0">
                <a:srgbClr val="448AD7"/>
              </a:gs>
              <a:gs pos="100000">
                <a:srgbClr val="FF7C8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2A04C008-6806-4EAB-953C-245EA6C1D757}"/>
              </a:ext>
            </a:extLst>
          </p:cNvPr>
          <p:cNvGrpSpPr/>
          <p:nvPr/>
        </p:nvGrpSpPr>
        <p:grpSpPr>
          <a:xfrm>
            <a:off x="100412" y="-566045"/>
            <a:ext cx="11705393" cy="3367148"/>
            <a:chOff x="353967" y="3154881"/>
            <a:chExt cx="11705393" cy="336714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0D6EDDE6-30C3-4DC2-903A-E7E71561726F}"/>
                </a:ext>
              </a:extLst>
            </p:cNvPr>
            <p:cNvSpPr/>
            <p:nvPr/>
          </p:nvSpPr>
          <p:spPr>
            <a:xfrm>
              <a:off x="353967" y="3291334"/>
              <a:ext cx="3724581" cy="3230695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48" name="사각형: 둥근 모서리 47">
              <a:extLst>
                <a:ext uri="{FF2B5EF4-FFF2-40B4-BE49-F238E27FC236}">
                  <a16:creationId xmlns:a16="http://schemas.microsoft.com/office/drawing/2014/main" id="{7E566893-0716-46DF-BC90-75A50D5CF1D4}"/>
                </a:ext>
              </a:extLst>
            </p:cNvPr>
            <p:cNvSpPr/>
            <p:nvPr/>
          </p:nvSpPr>
          <p:spPr>
            <a:xfrm>
              <a:off x="490716" y="3154881"/>
              <a:ext cx="1832346" cy="377028"/>
            </a:xfrm>
            <a:prstGeom prst="roundRect">
              <a:avLst/>
            </a:prstGeom>
            <a:solidFill>
              <a:srgbClr val="C0D60C"/>
            </a:solidFill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Data cleansing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3D11914-7391-40B3-94C5-E8182207D476}"/>
                </a:ext>
              </a:extLst>
            </p:cNvPr>
            <p:cNvSpPr txBox="1"/>
            <p:nvPr/>
          </p:nvSpPr>
          <p:spPr>
            <a:xfrm>
              <a:off x="490716" y="3808537"/>
              <a:ext cx="3451083" cy="2031325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EDA(Exploratory Data Analysis)</a:t>
              </a: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결측값 처리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제외 또는 보간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이상값 처리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제외 후 보간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오류 수정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잘못 된 데이터 제거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8F542B40-60B5-429B-935E-F6CB63365603}"/>
                </a:ext>
              </a:extLst>
            </p:cNvPr>
            <p:cNvSpPr/>
            <p:nvPr/>
          </p:nvSpPr>
          <p:spPr>
            <a:xfrm>
              <a:off x="4485241" y="3291334"/>
              <a:ext cx="3583713" cy="3230695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448A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1" name="사각형: 둥근 모서리 50">
              <a:extLst>
                <a:ext uri="{FF2B5EF4-FFF2-40B4-BE49-F238E27FC236}">
                  <a16:creationId xmlns:a16="http://schemas.microsoft.com/office/drawing/2014/main" id="{47ACE027-A0A0-4F4D-B555-59B49DB9A10C}"/>
                </a:ext>
              </a:extLst>
            </p:cNvPr>
            <p:cNvSpPr/>
            <p:nvPr/>
          </p:nvSpPr>
          <p:spPr>
            <a:xfrm>
              <a:off x="4621990" y="3154881"/>
              <a:ext cx="1832346" cy="377028"/>
            </a:xfrm>
            <a:prstGeom prst="roundRect">
              <a:avLst/>
            </a:prstGeom>
            <a:solidFill>
              <a:srgbClr val="448AD7"/>
            </a:solidFill>
            <a:ln>
              <a:solidFill>
                <a:srgbClr val="448A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Preprocessing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33D4D5AC-6CD8-41CD-B6F3-24BEDC5CA052}"/>
                </a:ext>
              </a:extLst>
            </p:cNvPr>
            <p:cNvSpPr txBox="1"/>
            <p:nvPr/>
          </p:nvSpPr>
          <p:spPr>
            <a:xfrm>
              <a:off x="4621990" y="3808537"/>
              <a:ext cx="3255717" cy="2585323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추락 구간 정의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(onset &amp; offset)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훈련데이터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/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평가데이터 분할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= 37:7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쉬프팅 윈도우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(len=25,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step=1)</a:t>
              </a: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특성벡터 추출</a:t>
              </a:r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One-hot encoding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id="{74342FA7-56B3-44DB-8F5B-EB978051CD68}"/>
                </a:ext>
              </a:extLst>
            </p:cNvPr>
            <p:cNvSpPr/>
            <p:nvPr/>
          </p:nvSpPr>
          <p:spPr>
            <a:xfrm>
              <a:off x="8475647" y="3291335"/>
              <a:ext cx="3583713" cy="310252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CB101763-ABFC-4CD6-B6E1-EEFEC12F7A05}"/>
                </a:ext>
              </a:extLst>
            </p:cNvPr>
            <p:cNvSpPr/>
            <p:nvPr/>
          </p:nvSpPr>
          <p:spPr>
            <a:xfrm>
              <a:off x="8612396" y="3154881"/>
              <a:ext cx="1832346" cy="377028"/>
            </a:xfrm>
            <a:prstGeom prst="roundRect">
              <a:avLst/>
            </a:prstGeom>
            <a:solidFill>
              <a:srgbClr val="FF7C80"/>
            </a:soli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Training/Test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DF5E6A5-0169-4819-8823-3C4DC425339E}"/>
                </a:ext>
              </a:extLst>
            </p:cNvPr>
            <p:cNvSpPr txBox="1"/>
            <p:nvPr/>
          </p:nvSpPr>
          <p:spPr>
            <a:xfrm>
              <a:off x="8612396" y="3808537"/>
              <a:ext cx="3255717" cy="2308324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딥러닝 모델 구현</a:t>
              </a:r>
              <a:b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제한된 리소스에서 돌릴 수 있는</a:t>
              </a:r>
              <a:b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모델 구조 고안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최적화</a:t>
              </a:r>
              <a:b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feature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vector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selection</a:t>
              </a:r>
            </a:p>
            <a:p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hyper parameter</a:t>
              </a:r>
            </a:p>
            <a:p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window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length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6" name="화살표: 오른쪽 55">
              <a:extLst>
                <a:ext uri="{FF2B5EF4-FFF2-40B4-BE49-F238E27FC236}">
                  <a16:creationId xmlns:a16="http://schemas.microsoft.com/office/drawing/2014/main" id="{F681C098-8304-406D-A899-8AF7E30478DC}"/>
                </a:ext>
              </a:extLst>
            </p:cNvPr>
            <p:cNvSpPr/>
            <p:nvPr/>
          </p:nvSpPr>
          <p:spPr>
            <a:xfrm>
              <a:off x="3859077" y="4620323"/>
              <a:ext cx="489415" cy="407751"/>
            </a:xfrm>
            <a:prstGeom prst="rightArrow">
              <a:avLst/>
            </a:prstGeom>
            <a:gradFill flip="none" rotWithShape="1">
              <a:gsLst>
                <a:gs pos="0">
                  <a:srgbClr val="C0D60C"/>
                </a:gs>
                <a:gs pos="100000">
                  <a:srgbClr val="448AD7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7" name="화살표: 오른쪽 56">
              <a:extLst>
                <a:ext uri="{FF2B5EF4-FFF2-40B4-BE49-F238E27FC236}">
                  <a16:creationId xmlns:a16="http://schemas.microsoft.com/office/drawing/2014/main" id="{52D15C33-3030-4194-80F3-E48145837423}"/>
                </a:ext>
              </a:extLst>
            </p:cNvPr>
            <p:cNvSpPr/>
            <p:nvPr/>
          </p:nvSpPr>
          <p:spPr>
            <a:xfrm>
              <a:off x="7931734" y="4620322"/>
              <a:ext cx="489415" cy="407751"/>
            </a:xfrm>
            <a:prstGeom prst="rightArrow">
              <a:avLst/>
            </a:prstGeom>
            <a:gradFill flip="none" rotWithShape="1">
              <a:gsLst>
                <a:gs pos="0">
                  <a:srgbClr val="448AD7"/>
                </a:gs>
                <a:gs pos="100000">
                  <a:srgbClr val="FF7C8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947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916CA29-857C-48A2-8693-7149A8C16E08}"/>
              </a:ext>
            </a:extLst>
          </p:cNvPr>
          <p:cNvSpPr/>
          <p:nvPr/>
        </p:nvSpPr>
        <p:spPr>
          <a:xfrm>
            <a:off x="3391803" y="3336922"/>
            <a:ext cx="5408394" cy="3273944"/>
          </a:xfrm>
          <a:prstGeom prst="roundRect">
            <a:avLst>
              <a:gd name="adj" fmla="val 4399"/>
            </a:avLst>
          </a:prstGeom>
          <a:noFill/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C30E1C0F-B7EE-4223-B8BF-69ED4C4E05A7}"/>
              </a:ext>
            </a:extLst>
          </p:cNvPr>
          <p:cNvSpPr/>
          <p:nvPr/>
        </p:nvSpPr>
        <p:spPr>
          <a:xfrm>
            <a:off x="3590337" y="3200469"/>
            <a:ext cx="1822010" cy="377028"/>
          </a:xfrm>
          <a:prstGeom prst="roundRect">
            <a:avLst/>
          </a:prstGeom>
          <a:solidFill>
            <a:srgbClr val="448AD7"/>
          </a:solidFill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 알고리즘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614B7B91-4CA9-42A2-94D4-B35C41BBFE7A}"/>
              </a:ext>
            </a:extLst>
          </p:cNvPr>
          <p:cNvGrpSpPr/>
          <p:nvPr/>
        </p:nvGrpSpPr>
        <p:grpSpPr>
          <a:xfrm>
            <a:off x="330130" y="3148634"/>
            <a:ext cx="2376001" cy="1222470"/>
            <a:chOff x="330130" y="3148634"/>
            <a:chExt cx="2376001" cy="1222470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884CFA89-7354-4CF3-BBA2-65E011101EC1}"/>
                </a:ext>
              </a:extLst>
            </p:cNvPr>
            <p:cNvSpPr/>
            <p:nvPr/>
          </p:nvSpPr>
          <p:spPr>
            <a:xfrm>
              <a:off x="330130" y="3337148"/>
              <a:ext cx="2376001" cy="103395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C93CFD2B-0152-4D3A-B37A-B95251D6C50F}"/>
                </a:ext>
              </a:extLst>
            </p:cNvPr>
            <p:cNvSpPr/>
            <p:nvPr/>
          </p:nvSpPr>
          <p:spPr>
            <a:xfrm>
              <a:off x="330130" y="3148634"/>
              <a:ext cx="1334766" cy="377028"/>
            </a:xfrm>
            <a:prstGeom prst="roundRect">
              <a:avLst/>
            </a:prstGeom>
            <a:solidFill>
              <a:schemeClr val="accent2"/>
            </a:solidFill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IMU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436BBA3-7D87-4F6A-9FE0-92F30748C16D}"/>
                </a:ext>
              </a:extLst>
            </p:cNvPr>
            <p:cNvSpPr txBox="1"/>
            <p:nvPr/>
          </p:nvSpPr>
          <p:spPr>
            <a:xfrm>
              <a:off x="330130" y="3608195"/>
              <a:ext cx="237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가속도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(Ax, Ay, Az)</a:t>
              </a:r>
            </a:p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각속도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(Gx, Gy, Gz)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7FAE1E-8923-4D77-8728-7B4AFD5E1BF3}"/>
              </a:ext>
            </a:extLst>
          </p:cNvPr>
          <p:cNvSpPr txBox="1"/>
          <p:nvPr/>
        </p:nvSpPr>
        <p:spPr>
          <a:xfrm>
            <a:off x="3633301" y="3854126"/>
            <a:ext cx="1779046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특성벡터 연산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EF6D62-6C6F-488F-8F21-91075A475419}"/>
              </a:ext>
            </a:extLst>
          </p:cNvPr>
          <p:cNvSpPr txBox="1"/>
          <p:nvPr/>
        </p:nvSpPr>
        <p:spPr>
          <a:xfrm>
            <a:off x="6254941" y="3608195"/>
            <a:ext cx="2316193" cy="923330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전 점프 여부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도중 회전 발생 여부</a:t>
            </a:r>
            <a:br>
              <a: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…</a:t>
            </a:r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</a:t>
            </a:r>
          </a:p>
        </p:txBody>
      </p:sp>
      <p:sp>
        <p:nvSpPr>
          <p:cNvPr id="8" name="화살표: 아래쪽 7">
            <a:extLst>
              <a:ext uri="{FF2B5EF4-FFF2-40B4-BE49-F238E27FC236}">
                <a16:creationId xmlns:a16="http://schemas.microsoft.com/office/drawing/2014/main" id="{95C78297-0A73-4CDF-9B3F-39C7006A60A1}"/>
              </a:ext>
            </a:extLst>
          </p:cNvPr>
          <p:cNvSpPr/>
          <p:nvPr/>
        </p:nvSpPr>
        <p:spPr>
          <a:xfrm>
            <a:off x="4115261" y="4466572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979E93-9A97-4FAF-AED0-582BEBE0548C}"/>
              </a:ext>
            </a:extLst>
          </p:cNvPr>
          <p:cNvSpPr txBox="1"/>
          <p:nvPr/>
        </p:nvSpPr>
        <p:spPr>
          <a:xfrm>
            <a:off x="3590337" y="5022191"/>
            <a:ext cx="2014151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 시간 산출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A0B006-0432-4B6A-B06A-32858C67AEDF}"/>
              </a:ext>
            </a:extLst>
          </p:cNvPr>
          <p:cNvSpPr txBox="1"/>
          <p:nvPr/>
        </p:nvSpPr>
        <p:spPr>
          <a:xfrm>
            <a:off x="6564351" y="5022191"/>
            <a:ext cx="1779046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 결정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화살표: 아래쪽 10">
            <a:extLst>
              <a:ext uri="{FF2B5EF4-FFF2-40B4-BE49-F238E27FC236}">
                <a16:creationId xmlns:a16="http://schemas.microsoft.com/office/drawing/2014/main" id="{E0E63894-50A0-4788-A054-E4C6E3363A61}"/>
              </a:ext>
            </a:extLst>
          </p:cNvPr>
          <p:cNvSpPr/>
          <p:nvPr/>
        </p:nvSpPr>
        <p:spPr>
          <a:xfrm rot="16200000">
            <a:off x="5619086" y="3808795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2" name="화살표: 아래쪽 11">
            <a:extLst>
              <a:ext uri="{FF2B5EF4-FFF2-40B4-BE49-F238E27FC236}">
                <a16:creationId xmlns:a16="http://schemas.microsoft.com/office/drawing/2014/main" id="{0485A0A6-66E3-486E-881B-28CE5BDD1C79}"/>
              </a:ext>
            </a:extLst>
          </p:cNvPr>
          <p:cNvSpPr/>
          <p:nvPr/>
        </p:nvSpPr>
        <p:spPr>
          <a:xfrm>
            <a:off x="7219356" y="4476057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화살표: 아래쪽 12">
            <a:extLst>
              <a:ext uri="{FF2B5EF4-FFF2-40B4-BE49-F238E27FC236}">
                <a16:creationId xmlns:a16="http://schemas.microsoft.com/office/drawing/2014/main" id="{4073F626-4928-41A3-A666-2DB37C46139A}"/>
              </a:ext>
            </a:extLst>
          </p:cNvPr>
          <p:cNvSpPr/>
          <p:nvPr/>
        </p:nvSpPr>
        <p:spPr>
          <a:xfrm rot="19110842">
            <a:off x="4614309" y="5476232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4" name="화살표: 아래쪽 13">
            <a:extLst>
              <a:ext uri="{FF2B5EF4-FFF2-40B4-BE49-F238E27FC236}">
                <a16:creationId xmlns:a16="http://schemas.microsoft.com/office/drawing/2014/main" id="{462D6707-758C-431D-B9DC-7F98D8451946}"/>
              </a:ext>
            </a:extLst>
          </p:cNvPr>
          <p:cNvSpPr/>
          <p:nvPr/>
        </p:nvSpPr>
        <p:spPr>
          <a:xfrm rot="2515815">
            <a:off x="6808766" y="5476400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BD1E7D-6F3E-4751-8A88-FFDC49D471BB}"/>
              </a:ext>
            </a:extLst>
          </p:cNvPr>
          <p:cNvSpPr txBox="1"/>
          <p:nvPr/>
        </p:nvSpPr>
        <p:spPr>
          <a:xfrm>
            <a:off x="4546146" y="6083060"/>
            <a:ext cx="3646384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if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 시간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):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!!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8917FD35-410B-46A1-82D8-776D4FB56B30}"/>
              </a:ext>
            </a:extLst>
          </p:cNvPr>
          <p:cNvGrpSpPr/>
          <p:nvPr/>
        </p:nvGrpSpPr>
        <p:grpSpPr>
          <a:xfrm>
            <a:off x="9485869" y="3148634"/>
            <a:ext cx="2376001" cy="1222470"/>
            <a:chOff x="330130" y="3148634"/>
            <a:chExt cx="2376001" cy="1222470"/>
          </a:xfrm>
        </p:grpSpPr>
        <p:sp>
          <p:nvSpPr>
            <p:cNvPr id="19" name="사각형: 둥근 모서리 18">
              <a:extLst>
                <a:ext uri="{FF2B5EF4-FFF2-40B4-BE49-F238E27FC236}">
                  <a16:creationId xmlns:a16="http://schemas.microsoft.com/office/drawing/2014/main" id="{E0AB9DE8-EE7F-425B-8A0F-E706E92EA62E}"/>
                </a:ext>
              </a:extLst>
            </p:cNvPr>
            <p:cNvSpPr/>
            <p:nvPr/>
          </p:nvSpPr>
          <p:spPr>
            <a:xfrm>
              <a:off x="330130" y="3337148"/>
              <a:ext cx="2376001" cy="103395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0" name="사각형: 둥근 모서리 19">
              <a:extLst>
                <a:ext uri="{FF2B5EF4-FFF2-40B4-BE49-F238E27FC236}">
                  <a16:creationId xmlns:a16="http://schemas.microsoft.com/office/drawing/2014/main" id="{27877AFB-D15D-44B2-8994-F8740D9BD12C}"/>
                </a:ext>
              </a:extLst>
            </p:cNvPr>
            <p:cNvSpPr/>
            <p:nvPr/>
          </p:nvSpPr>
          <p:spPr>
            <a:xfrm>
              <a:off x="330130" y="3148634"/>
              <a:ext cx="1334766" cy="377028"/>
            </a:xfrm>
            <a:prstGeom prst="roundRect">
              <a:avLst/>
            </a:prstGeom>
            <a:solidFill>
              <a:srgbClr val="FF7C80"/>
            </a:soli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인플레이터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C07B7CE-DBFF-465C-B353-FA684362C160}"/>
                </a:ext>
              </a:extLst>
            </p:cNvPr>
            <p:cNvSpPr txBox="1"/>
            <p:nvPr/>
          </p:nvSpPr>
          <p:spPr>
            <a:xfrm>
              <a:off x="330130" y="3608195"/>
              <a:ext cx="237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인플레이터 격발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에어백 팽창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4C4166CF-CD7F-4629-BFCE-1C4C2EE44D01}"/>
              </a:ext>
            </a:extLst>
          </p:cNvPr>
          <p:cNvSpPr/>
          <p:nvPr/>
        </p:nvSpPr>
        <p:spPr>
          <a:xfrm>
            <a:off x="2842054" y="3608195"/>
            <a:ext cx="489415" cy="407751"/>
          </a:xfrm>
          <a:prstGeom prst="rightArrow">
            <a:avLst/>
          </a:prstGeom>
          <a:gradFill flip="none" rotWithShape="1">
            <a:gsLst>
              <a:gs pos="0">
                <a:srgbClr val="C0D60C"/>
              </a:gs>
              <a:gs pos="100000">
                <a:srgbClr val="448AD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9DC2731B-9B2B-45B8-8B82-871669C6F74D}"/>
              </a:ext>
            </a:extLst>
          </p:cNvPr>
          <p:cNvSpPr/>
          <p:nvPr/>
        </p:nvSpPr>
        <p:spPr>
          <a:xfrm>
            <a:off x="8893206" y="3604469"/>
            <a:ext cx="489415" cy="407751"/>
          </a:xfrm>
          <a:prstGeom prst="rightArrow">
            <a:avLst/>
          </a:prstGeom>
          <a:gradFill flip="none" rotWithShape="1">
            <a:gsLst>
              <a:gs pos="0">
                <a:srgbClr val="448AD7"/>
              </a:gs>
              <a:gs pos="100000">
                <a:srgbClr val="FF7C8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2A04C008-6806-4EAB-953C-245EA6C1D757}"/>
              </a:ext>
            </a:extLst>
          </p:cNvPr>
          <p:cNvGrpSpPr/>
          <p:nvPr/>
        </p:nvGrpSpPr>
        <p:grpSpPr>
          <a:xfrm>
            <a:off x="100412" y="-566045"/>
            <a:ext cx="11705393" cy="3367148"/>
            <a:chOff x="353967" y="3154881"/>
            <a:chExt cx="11705393" cy="336714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0D6EDDE6-30C3-4DC2-903A-E7E71561726F}"/>
                </a:ext>
              </a:extLst>
            </p:cNvPr>
            <p:cNvSpPr/>
            <p:nvPr/>
          </p:nvSpPr>
          <p:spPr>
            <a:xfrm>
              <a:off x="353967" y="3291334"/>
              <a:ext cx="3724581" cy="3230695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48" name="사각형: 둥근 모서리 47">
              <a:extLst>
                <a:ext uri="{FF2B5EF4-FFF2-40B4-BE49-F238E27FC236}">
                  <a16:creationId xmlns:a16="http://schemas.microsoft.com/office/drawing/2014/main" id="{7E566893-0716-46DF-BC90-75A50D5CF1D4}"/>
                </a:ext>
              </a:extLst>
            </p:cNvPr>
            <p:cNvSpPr/>
            <p:nvPr/>
          </p:nvSpPr>
          <p:spPr>
            <a:xfrm>
              <a:off x="490716" y="3154881"/>
              <a:ext cx="1832346" cy="377028"/>
            </a:xfrm>
            <a:prstGeom prst="roundRect">
              <a:avLst/>
            </a:prstGeom>
            <a:solidFill>
              <a:srgbClr val="C0D60C"/>
            </a:solidFill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Data cleansing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3D11914-7391-40B3-94C5-E8182207D476}"/>
                </a:ext>
              </a:extLst>
            </p:cNvPr>
            <p:cNvSpPr txBox="1"/>
            <p:nvPr/>
          </p:nvSpPr>
          <p:spPr>
            <a:xfrm>
              <a:off x="490716" y="3808537"/>
              <a:ext cx="3451083" cy="2031325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EDA(Exploratory Data Analysis)</a:t>
              </a: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결측값 처리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제외 또는 보간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이상값 처리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제외 후 보간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오류 수정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잘못 된 데이터 제거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8F542B40-60B5-429B-935E-F6CB63365603}"/>
                </a:ext>
              </a:extLst>
            </p:cNvPr>
            <p:cNvSpPr/>
            <p:nvPr/>
          </p:nvSpPr>
          <p:spPr>
            <a:xfrm>
              <a:off x="4485241" y="3291334"/>
              <a:ext cx="3583713" cy="3230695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448A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1" name="사각형: 둥근 모서리 50">
              <a:extLst>
                <a:ext uri="{FF2B5EF4-FFF2-40B4-BE49-F238E27FC236}">
                  <a16:creationId xmlns:a16="http://schemas.microsoft.com/office/drawing/2014/main" id="{47ACE027-A0A0-4F4D-B555-59B49DB9A10C}"/>
                </a:ext>
              </a:extLst>
            </p:cNvPr>
            <p:cNvSpPr/>
            <p:nvPr/>
          </p:nvSpPr>
          <p:spPr>
            <a:xfrm>
              <a:off x="4621990" y="3154881"/>
              <a:ext cx="1832346" cy="377028"/>
            </a:xfrm>
            <a:prstGeom prst="roundRect">
              <a:avLst/>
            </a:prstGeom>
            <a:solidFill>
              <a:srgbClr val="448AD7"/>
            </a:solidFill>
            <a:ln>
              <a:solidFill>
                <a:srgbClr val="448A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Preprocessing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33D4D5AC-6CD8-41CD-B6F3-24BEDC5CA052}"/>
                </a:ext>
              </a:extLst>
            </p:cNvPr>
            <p:cNvSpPr txBox="1"/>
            <p:nvPr/>
          </p:nvSpPr>
          <p:spPr>
            <a:xfrm>
              <a:off x="4621990" y="3808537"/>
              <a:ext cx="3255717" cy="2585323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추락 구간 정의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(onset &amp; offset)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훈련데이터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/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평가데이터 분할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= 37:7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쉬프팅 윈도우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(len=25,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step=1)</a:t>
              </a: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특성벡터 추출</a:t>
              </a:r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One-hot encoding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id="{74342FA7-56B3-44DB-8F5B-EB978051CD68}"/>
                </a:ext>
              </a:extLst>
            </p:cNvPr>
            <p:cNvSpPr/>
            <p:nvPr/>
          </p:nvSpPr>
          <p:spPr>
            <a:xfrm>
              <a:off x="8475647" y="3291335"/>
              <a:ext cx="3583713" cy="310252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CB101763-ABFC-4CD6-B6E1-EEFEC12F7A05}"/>
                </a:ext>
              </a:extLst>
            </p:cNvPr>
            <p:cNvSpPr/>
            <p:nvPr/>
          </p:nvSpPr>
          <p:spPr>
            <a:xfrm>
              <a:off x="8612396" y="3154881"/>
              <a:ext cx="1832346" cy="377028"/>
            </a:xfrm>
            <a:prstGeom prst="roundRect">
              <a:avLst/>
            </a:prstGeom>
            <a:solidFill>
              <a:srgbClr val="FF7C80"/>
            </a:soli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Training/Test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DF5E6A5-0169-4819-8823-3C4DC425339E}"/>
                </a:ext>
              </a:extLst>
            </p:cNvPr>
            <p:cNvSpPr txBox="1"/>
            <p:nvPr/>
          </p:nvSpPr>
          <p:spPr>
            <a:xfrm>
              <a:off x="8612396" y="3808537"/>
              <a:ext cx="3255717" cy="2308324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딥러닝 모델 구현</a:t>
              </a:r>
              <a:b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제한된 리소스에서 돌릴 수 있는</a:t>
              </a:r>
              <a:b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모델 구조 고안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최적화</a:t>
              </a:r>
              <a:b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feature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vector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selection</a:t>
              </a:r>
            </a:p>
            <a:p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hyper parameter</a:t>
              </a:r>
            </a:p>
            <a:p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window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length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6" name="화살표: 오른쪽 55">
              <a:extLst>
                <a:ext uri="{FF2B5EF4-FFF2-40B4-BE49-F238E27FC236}">
                  <a16:creationId xmlns:a16="http://schemas.microsoft.com/office/drawing/2014/main" id="{F681C098-8304-406D-A899-8AF7E30478DC}"/>
                </a:ext>
              </a:extLst>
            </p:cNvPr>
            <p:cNvSpPr/>
            <p:nvPr/>
          </p:nvSpPr>
          <p:spPr>
            <a:xfrm>
              <a:off x="3859077" y="4620323"/>
              <a:ext cx="489415" cy="407751"/>
            </a:xfrm>
            <a:prstGeom prst="rightArrow">
              <a:avLst/>
            </a:prstGeom>
            <a:gradFill flip="none" rotWithShape="1">
              <a:gsLst>
                <a:gs pos="0">
                  <a:srgbClr val="C0D60C"/>
                </a:gs>
                <a:gs pos="100000">
                  <a:srgbClr val="448AD7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7" name="화살표: 오른쪽 56">
              <a:extLst>
                <a:ext uri="{FF2B5EF4-FFF2-40B4-BE49-F238E27FC236}">
                  <a16:creationId xmlns:a16="http://schemas.microsoft.com/office/drawing/2014/main" id="{52D15C33-3030-4194-80F3-E48145837423}"/>
                </a:ext>
              </a:extLst>
            </p:cNvPr>
            <p:cNvSpPr/>
            <p:nvPr/>
          </p:nvSpPr>
          <p:spPr>
            <a:xfrm>
              <a:off x="7931734" y="4620322"/>
              <a:ext cx="489415" cy="407751"/>
            </a:xfrm>
            <a:prstGeom prst="rightArrow">
              <a:avLst/>
            </a:prstGeom>
            <a:gradFill flip="none" rotWithShape="1">
              <a:gsLst>
                <a:gs pos="0">
                  <a:srgbClr val="448AD7"/>
                </a:gs>
                <a:gs pos="100000">
                  <a:srgbClr val="FF7C8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</p:grp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7A35387E-1516-4D60-A558-E9AB8FCF1F79}"/>
              </a:ext>
            </a:extLst>
          </p:cNvPr>
          <p:cNvSpPr/>
          <p:nvPr/>
        </p:nvSpPr>
        <p:spPr>
          <a:xfrm>
            <a:off x="9485869" y="4877673"/>
            <a:ext cx="2376000" cy="1205387"/>
          </a:xfrm>
          <a:prstGeom prst="roundRect">
            <a:avLst>
              <a:gd name="adj" fmla="val 4399"/>
            </a:avLst>
          </a:prstGeom>
          <a:noFill/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F118B8DB-C0F3-4F33-A451-E1412532D49D}"/>
              </a:ext>
            </a:extLst>
          </p:cNvPr>
          <p:cNvSpPr/>
          <p:nvPr/>
        </p:nvSpPr>
        <p:spPr>
          <a:xfrm>
            <a:off x="9558791" y="4689159"/>
            <a:ext cx="1604496" cy="377028"/>
          </a:xfrm>
          <a:prstGeom prst="roundRect">
            <a:avLst/>
          </a:prstGeom>
          <a:solidFill>
            <a:srgbClr val="448AD7"/>
          </a:solidFill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딥러닝 알고리즘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45EE5E9-9DE1-4BA9-8FDA-8594EF38367A}"/>
              </a:ext>
            </a:extLst>
          </p:cNvPr>
          <p:cNvSpPr txBox="1"/>
          <p:nvPr/>
        </p:nvSpPr>
        <p:spPr>
          <a:xfrm>
            <a:off x="9568342" y="5111091"/>
            <a:ext cx="2046216" cy="923330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뛰어내리는 상태인지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추락하는 상태인지에 대한 판단결과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9" name="화살표: 아래쪽 38">
            <a:extLst>
              <a:ext uri="{FF2B5EF4-FFF2-40B4-BE49-F238E27FC236}">
                <a16:creationId xmlns:a16="http://schemas.microsoft.com/office/drawing/2014/main" id="{ECB6AD7A-F74B-4DDB-AE31-2121F9DE7281}"/>
              </a:ext>
            </a:extLst>
          </p:cNvPr>
          <p:cNvSpPr/>
          <p:nvPr/>
        </p:nvSpPr>
        <p:spPr>
          <a:xfrm rot="5400000">
            <a:off x="8705854" y="4821180"/>
            <a:ext cx="281694" cy="825067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681B94CF-2333-4C5F-8EAC-B91CD174831E}"/>
              </a:ext>
            </a:extLst>
          </p:cNvPr>
          <p:cNvSpPr/>
          <p:nvPr/>
        </p:nvSpPr>
        <p:spPr>
          <a:xfrm>
            <a:off x="8222092" y="4531525"/>
            <a:ext cx="3903206" cy="1752776"/>
          </a:xfrm>
          <a:prstGeom prst="roundRect">
            <a:avLst>
              <a:gd name="adj" fmla="val 820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938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3125</TotalTime>
  <Words>1444</Words>
  <Application>Microsoft Office PowerPoint</Application>
  <PresentationFormat>와이드스크린</PresentationFormat>
  <Paragraphs>346</Paragraphs>
  <Slides>18</Slides>
  <Notes>8</Notes>
  <HiddenSlides>5</HiddenSlides>
  <MMClips>0</MMClips>
  <ScaleCrop>false</ScaleCrop>
  <HeadingPairs>
    <vt:vector size="6" baseType="variant">
      <vt:variant>
        <vt:lpstr>사용한 글꼴</vt:lpstr>
      </vt:variant>
      <vt:variant>
        <vt:i4>17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36" baseType="lpstr">
      <vt:lpstr>Pretendard</vt:lpstr>
      <vt:lpstr>Noto Sans KR Medium</vt:lpstr>
      <vt:lpstr>맑은 고딕</vt:lpstr>
      <vt:lpstr>Roboto Black</vt:lpstr>
      <vt:lpstr>한컴 말랑말랑 Regular</vt:lpstr>
      <vt:lpstr>배달의민족 주아</vt:lpstr>
      <vt:lpstr>Pretendard Medium</vt:lpstr>
      <vt:lpstr>Roboto</vt:lpstr>
      <vt:lpstr>Times New Roman</vt:lpstr>
      <vt:lpstr>Calibri</vt:lpstr>
      <vt:lpstr>Spoqa Han Sans Neo</vt:lpstr>
      <vt:lpstr>Pretendard SemiBold</vt:lpstr>
      <vt:lpstr>Roboto Medium</vt:lpstr>
      <vt:lpstr>Arial</vt:lpstr>
      <vt:lpstr>Wingdings</vt:lpstr>
      <vt:lpstr>Pretendard ExtraBold</vt:lpstr>
      <vt:lpstr>Roboto Light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Bach Goldberg</cp:lastModifiedBy>
  <cp:revision>184</cp:revision>
  <dcterms:created xsi:type="dcterms:W3CDTF">2021-03-22T14:57:48Z</dcterms:created>
  <dcterms:modified xsi:type="dcterms:W3CDTF">2025-01-24T02:15:35Z</dcterms:modified>
</cp:coreProperties>
</file>